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58" r:id="rId3"/>
    <p:sldId id="259" r:id="rId4"/>
    <p:sldId id="260" r:id="rId5"/>
    <p:sldId id="261" r:id="rId6"/>
    <p:sldId id="286" r:id="rId7"/>
    <p:sldId id="263" r:id="rId8"/>
    <p:sldId id="264" r:id="rId9"/>
    <p:sldId id="265" r:id="rId10"/>
    <p:sldId id="266" r:id="rId11"/>
    <p:sldId id="287" r:id="rId12"/>
    <p:sldId id="288" r:id="rId13"/>
    <p:sldId id="269" r:id="rId14"/>
    <p:sldId id="270" r:id="rId15"/>
    <p:sldId id="271" r:id="rId16"/>
    <p:sldId id="289" r:id="rId17"/>
    <p:sldId id="290" r:id="rId18"/>
    <p:sldId id="291" r:id="rId19"/>
    <p:sldId id="292" r:id="rId20"/>
    <p:sldId id="293" r:id="rId21"/>
    <p:sldId id="294" r:id="rId22"/>
    <p:sldId id="295" r:id="rId23"/>
    <p:sldId id="297" r:id="rId24"/>
  </p:sldIdLst>
  <p:sldSz cx="9144000" cy="6858000" type="screen4x3"/>
  <p:notesSz cx="6858000" cy="9144000"/>
  <p:embeddedFontLst>
    <p:embeddedFont>
      <p:font typeface="Arial Unicode MS" panose="020B0604020202020204" pitchFamily="34" charset="-128"/>
      <p:regular r:id="rId26"/>
    </p:embeddedFont>
    <p:embeddedFont>
      <p:font typeface="Roboto Mono"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Bebas Neue" panose="020B0604020202020204" charset="0"/>
      <p:regular r:id="rId35"/>
    </p:embeddedFont>
    <p:embeddedFont>
      <p:font typeface="Roboto Condensed" panose="020B0604020202020204" charset="0"/>
      <p:regular r:id="rId36"/>
      <p:bold r:id="rId37"/>
      <p:italic r:id="rId38"/>
      <p:boldItalic r:id="rId39"/>
    </p:embeddedFont>
    <p:embeddedFont>
      <p:font typeface="Franklin Gothic"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8"/>
  </p:normalViewPr>
  <p:slideViewPr>
    <p:cSldViewPr snapToGrid="0" snapToObjects="1">
      <p:cViewPr varScale="1">
        <p:scale>
          <a:sx n="67" d="100"/>
          <a:sy n="67" d="100"/>
        </p:scale>
        <p:origin x="13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FD11F-82CB-4D51-9C56-0E90126C2B4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s-ES"/>
        </a:p>
      </dgm:t>
    </dgm:pt>
    <dgm:pt modelId="{DDDE4096-1EF3-4557-8045-107B2770116E}">
      <dgm:prSet phldrT="[Texto]" custT="1"/>
      <dgm:spPr/>
      <dgm:t>
        <a:bodyPr/>
        <a:lstStyle/>
        <a:p>
          <a:r>
            <a:rPr lang="es-ES" sz="1800" dirty="0">
              <a:latin typeface="Calibri" panose="020F0502020204030204" pitchFamily="34" charset="0"/>
              <a:cs typeface="Calibri" panose="020F0502020204030204" pitchFamily="34" charset="0"/>
            </a:rPr>
            <a:t>Preparación</a:t>
          </a:r>
        </a:p>
      </dgm:t>
    </dgm:pt>
    <dgm:pt modelId="{8364A93E-B09A-4E8F-843C-8F67299BAE59}" type="parTrans" cxnId="{57B438A8-A65C-45C7-B65C-6ED9E6B288FB}">
      <dgm:prSet/>
      <dgm:spPr/>
      <dgm:t>
        <a:bodyPr/>
        <a:lstStyle/>
        <a:p>
          <a:endParaRPr lang="es-ES">
            <a:latin typeface="Calibri" panose="020F0502020204030204" pitchFamily="34" charset="0"/>
            <a:cs typeface="Calibri" panose="020F0502020204030204" pitchFamily="34" charset="0"/>
          </a:endParaRPr>
        </a:p>
      </dgm:t>
    </dgm:pt>
    <dgm:pt modelId="{4C0EA310-4468-4D0B-984C-8C043BFD4729}" type="sibTrans" cxnId="{57B438A8-A65C-45C7-B65C-6ED9E6B288FB}">
      <dgm:prSet/>
      <dgm:spPr/>
      <dgm:t>
        <a:bodyPr/>
        <a:lstStyle/>
        <a:p>
          <a:endParaRPr lang="es-ES">
            <a:latin typeface="Calibri" panose="020F0502020204030204" pitchFamily="34" charset="0"/>
            <a:cs typeface="Calibri" panose="020F0502020204030204" pitchFamily="34" charset="0"/>
          </a:endParaRPr>
        </a:p>
      </dgm:t>
    </dgm:pt>
    <dgm:pt modelId="{0E517D23-8B33-4060-BA05-6AD5BDC4ECCF}">
      <dgm:prSet phldrT="[Texto]" custT="1"/>
      <dgm:spPr/>
      <dgm:t>
        <a:bodyPr/>
        <a:lstStyle/>
        <a:p>
          <a:pPr algn="just"/>
          <a:r>
            <a:rPr lang="es-MX" sz="1400" b="0" i="0" dirty="0">
              <a:solidFill>
                <a:schemeClr val="accent2">
                  <a:lumMod val="50000"/>
                </a:schemeClr>
              </a:solidFill>
              <a:latin typeface="Calibri" panose="020F0502020204030204" pitchFamily="34" charset="0"/>
              <a:cs typeface="Calibri" panose="020F0502020204030204" pitchFamily="34" charset="0"/>
            </a:rPr>
            <a:t>Investigar la situación de la organización.</a:t>
          </a:r>
          <a:endParaRPr lang="es-ES" sz="1400" dirty="0">
            <a:solidFill>
              <a:schemeClr val="accent2">
                <a:lumMod val="50000"/>
              </a:schemeClr>
            </a:solidFill>
            <a:latin typeface="Calibri" panose="020F0502020204030204" pitchFamily="34" charset="0"/>
            <a:cs typeface="Calibri" panose="020F0502020204030204" pitchFamily="34" charset="0"/>
          </a:endParaRPr>
        </a:p>
      </dgm:t>
    </dgm:pt>
    <dgm:pt modelId="{7ED52D2D-6632-45E8-9338-091C885AFACB}" type="parTrans" cxnId="{747F6EB3-739B-4E4A-85EF-75E23ADC9005}">
      <dgm:prSet/>
      <dgm:spPr/>
      <dgm:t>
        <a:bodyPr/>
        <a:lstStyle/>
        <a:p>
          <a:endParaRPr lang="es-ES">
            <a:latin typeface="Calibri" panose="020F0502020204030204" pitchFamily="34" charset="0"/>
            <a:cs typeface="Calibri" panose="020F0502020204030204" pitchFamily="34" charset="0"/>
          </a:endParaRPr>
        </a:p>
      </dgm:t>
    </dgm:pt>
    <dgm:pt modelId="{2FF682FF-CFCF-485D-8108-99A9042777B0}" type="sibTrans" cxnId="{747F6EB3-739B-4E4A-85EF-75E23ADC9005}">
      <dgm:prSet/>
      <dgm:spPr/>
      <dgm:t>
        <a:bodyPr/>
        <a:lstStyle/>
        <a:p>
          <a:endParaRPr lang="es-ES">
            <a:latin typeface="Calibri" panose="020F0502020204030204" pitchFamily="34" charset="0"/>
            <a:cs typeface="Calibri" panose="020F0502020204030204" pitchFamily="34" charset="0"/>
          </a:endParaRPr>
        </a:p>
      </dgm:t>
    </dgm:pt>
    <dgm:pt modelId="{835EA2F3-39EF-4E28-B02E-3FD6B0AA1524}">
      <dgm:prSet phldrT="[Texto]" custT="1"/>
      <dgm:spPr/>
      <dgm:t>
        <a:bodyPr/>
        <a:lstStyle/>
        <a:p>
          <a:r>
            <a:rPr lang="es-CL" sz="1800" b="0" i="0" dirty="0">
              <a:latin typeface="Calibri" panose="020F0502020204030204" pitchFamily="34" charset="0"/>
              <a:cs typeface="Calibri" panose="020F0502020204030204" pitchFamily="34" charset="0"/>
            </a:rPr>
            <a:t>Entrevistar al personal adecuado</a:t>
          </a:r>
          <a:endParaRPr lang="es-ES" sz="1800" dirty="0">
            <a:latin typeface="Calibri" panose="020F0502020204030204" pitchFamily="34" charset="0"/>
            <a:cs typeface="Calibri" panose="020F0502020204030204" pitchFamily="34" charset="0"/>
          </a:endParaRPr>
        </a:p>
      </dgm:t>
    </dgm:pt>
    <dgm:pt modelId="{8AC8D14C-B37E-48AF-AD35-A2A4034C2824}" type="parTrans" cxnId="{EB42A03A-150C-454E-A94A-5CF0D50EBCA5}">
      <dgm:prSet/>
      <dgm:spPr/>
      <dgm:t>
        <a:bodyPr/>
        <a:lstStyle/>
        <a:p>
          <a:endParaRPr lang="es-ES">
            <a:latin typeface="Calibri" panose="020F0502020204030204" pitchFamily="34" charset="0"/>
            <a:cs typeface="Calibri" panose="020F0502020204030204" pitchFamily="34" charset="0"/>
          </a:endParaRPr>
        </a:p>
      </dgm:t>
    </dgm:pt>
    <dgm:pt modelId="{35135E82-2860-4D40-9CE1-C23C632EE418}" type="sibTrans" cxnId="{EB42A03A-150C-454E-A94A-5CF0D50EBCA5}">
      <dgm:prSet/>
      <dgm:spPr/>
      <dgm:t>
        <a:bodyPr/>
        <a:lstStyle/>
        <a:p>
          <a:endParaRPr lang="es-ES">
            <a:latin typeface="Calibri" panose="020F0502020204030204" pitchFamily="34" charset="0"/>
            <a:cs typeface="Calibri" panose="020F0502020204030204" pitchFamily="34" charset="0"/>
          </a:endParaRPr>
        </a:p>
      </dgm:t>
    </dgm:pt>
    <dgm:pt modelId="{CD2C452A-511F-4665-B7D9-6D274A78FC14}">
      <dgm:prSet phldrT="[Texto]" custT="1"/>
      <dgm:spPr/>
      <dgm:t>
        <a:bodyPr/>
        <a:lstStyle/>
        <a:p>
          <a:pPr algn="just"/>
          <a:r>
            <a:rPr lang="es-MX" sz="1400" b="0" i="0" dirty="0">
              <a:solidFill>
                <a:schemeClr val="accent3">
                  <a:lumMod val="50000"/>
                </a:schemeClr>
              </a:solidFill>
              <a:latin typeface="Calibri" panose="020F0502020204030204" pitchFamily="34" charset="0"/>
              <a:cs typeface="Calibri" panose="020F0502020204030204" pitchFamily="34" charset="0"/>
            </a:rPr>
            <a:t>Directivos: panorama general de hacia donde deberían ir las cosas</a:t>
          </a:r>
          <a:endParaRPr lang="es-ES" sz="1400" dirty="0">
            <a:solidFill>
              <a:schemeClr val="accent3">
                <a:lumMod val="50000"/>
              </a:schemeClr>
            </a:solidFill>
            <a:latin typeface="Calibri" panose="020F0502020204030204" pitchFamily="34" charset="0"/>
            <a:cs typeface="Calibri" panose="020F0502020204030204" pitchFamily="34" charset="0"/>
          </a:endParaRPr>
        </a:p>
      </dgm:t>
    </dgm:pt>
    <dgm:pt modelId="{0AFEB9DD-3824-43E1-A8FF-B2B2DC377A31}" type="parTrans" cxnId="{5B26B358-EEB5-4E04-916A-4263F6F55A08}">
      <dgm:prSet/>
      <dgm:spPr/>
      <dgm:t>
        <a:bodyPr/>
        <a:lstStyle/>
        <a:p>
          <a:endParaRPr lang="es-ES">
            <a:latin typeface="Calibri" panose="020F0502020204030204" pitchFamily="34" charset="0"/>
            <a:cs typeface="Calibri" panose="020F0502020204030204" pitchFamily="34" charset="0"/>
          </a:endParaRPr>
        </a:p>
      </dgm:t>
    </dgm:pt>
    <dgm:pt modelId="{908C5FC0-3BA1-4C50-B599-04A0D901AA78}" type="sibTrans" cxnId="{5B26B358-EEB5-4E04-916A-4263F6F55A08}">
      <dgm:prSet/>
      <dgm:spPr/>
      <dgm:t>
        <a:bodyPr/>
        <a:lstStyle/>
        <a:p>
          <a:endParaRPr lang="es-ES">
            <a:latin typeface="Calibri" panose="020F0502020204030204" pitchFamily="34" charset="0"/>
            <a:cs typeface="Calibri" panose="020F0502020204030204" pitchFamily="34" charset="0"/>
          </a:endParaRPr>
        </a:p>
      </dgm:t>
    </dgm:pt>
    <dgm:pt modelId="{65E5C262-DAE2-493E-8538-2D91CDC7D654}">
      <dgm:prSet phldrT="[Texto]" custT="1"/>
      <dgm:spPr/>
      <dgm:t>
        <a:bodyPr/>
        <a:lstStyle/>
        <a:p>
          <a:r>
            <a:rPr lang="es-CL" sz="1800" b="0" i="0" dirty="0">
              <a:latin typeface="Calibri" panose="020F0502020204030204" pitchFamily="34" charset="0"/>
              <a:cs typeface="Calibri" panose="020F0502020204030204" pitchFamily="34" charset="0"/>
            </a:rPr>
            <a:t>Duración</a:t>
          </a:r>
          <a:endParaRPr lang="es-ES" sz="1800" dirty="0">
            <a:latin typeface="Calibri" panose="020F0502020204030204" pitchFamily="34" charset="0"/>
            <a:cs typeface="Calibri" panose="020F0502020204030204" pitchFamily="34" charset="0"/>
          </a:endParaRPr>
        </a:p>
      </dgm:t>
    </dgm:pt>
    <dgm:pt modelId="{2378A665-02B4-4CFC-B9BF-A3628E686F70}" type="parTrans" cxnId="{E99A772E-246F-4D7A-8E4C-9305BF8628DC}">
      <dgm:prSet/>
      <dgm:spPr/>
      <dgm:t>
        <a:bodyPr/>
        <a:lstStyle/>
        <a:p>
          <a:endParaRPr lang="es-ES">
            <a:latin typeface="Calibri" panose="020F0502020204030204" pitchFamily="34" charset="0"/>
            <a:cs typeface="Calibri" panose="020F0502020204030204" pitchFamily="34" charset="0"/>
          </a:endParaRPr>
        </a:p>
      </dgm:t>
    </dgm:pt>
    <dgm:pt modelId="{7E7651E6-B3F8-46F9-890F-058DB6034A6B}" type="sibTrans" cxnId="{E99A772E-246F-4D7A-8E4C-9305BF8628DC}">
      <dgm:prSet/>
      <dgm:spPr/>
      <dgm:t>
        <a:bodyPr/>
        <a:lstStyle/>
        <a:p>
          <a:endParaRPr lang="es-ES">
            <a:latin typeface="Calibri" panose="020F0502020204030204" pitchFamily="34" charset="0"/>
            <a:cs typeface="Calibri" panose="020F0502020204030204" pitchFamily="34" charset="0"/>
          </a:endParaRPr>
        </a:p>
      </dgm:t>
    </dgm:pt>
    <dgm:pt modelId="{8BBEA970-6741-47FD-9203-3B2EF5AF26BB}">
      <dgm:prSet phldrT="[Texto]" custT="1"/>
      <dgm:spPr/>
      <dgm:t>
        <a:bodyPr/>
        <a:lstStyle/>
        <a:p>
          <a:r>
            <a:rPr lang="es-MX" sz="1400" b="0" i="0" dirty="0">
              <a:solidFill>
                <a:schemeClr val="accent4">
                  <a:lumMod val="50000"/>
                </a:schemeClr>
              </a:solidFill>
              <a:latin typeface="Calibri" panose="020F0502020204030204" pitchFamily="34" charset="0"/>
              <a:cs typeface="Calibri" panose="020F0502020204030204" pitchFamily="34" charset="0"/>
            </a:rPr>
            <a:t>Una entrevista debería durar a lo sumo un par de horas.</a:t>
          </a:r>
          <a:endParaRPr lang="es-ES" sz="1400" dirty="0">
            <a:solidFill>
              <a:schemeClr val="accent4">
                <a:lumMod val="50000"/>
              </a:schemeClr>
            </a:solidFill>
            <a:latin typeface="Calibri" panose="020F0502020204030204" pitchFamily="34" charset="0"/>
            <a:cs typeface="Calibri" panose="020F0502020204030204" pitchFamily="34" charset="0"/>
          </a:endParaRPr>
        </a:p>
      </dgm:t>
    </dgm:pt>
    <dgm:pt modelId="{7BD68F70-F7CC-477F-93DC-C77E947B437E}" type="parTrans" cxnId="{ABA0AD1F-68C9-419D-8A5F-50D7312461F9}">
      <dgm:prSet/>
      <dgm:spPr/>
      <dgm:t>
        <a:bodyPr/>
        <a:lstStyle/>
        <a:p>
          <a:endParaRPr lang="es-ES">
            <a:latin typeface="Calibri" panose="020F0502020204030204" pitchFamily="34" charset="0"/>
            <a:cs typeface="Calibri" panose="020F0502020204030204" pitchFamily="34" charset="0"/>
          </a:endParaRPr>
        </a:p>
      </dgm:t>
    </dgm:pt>
    <dgm:pt modelId="{9EBACB91-0E51-4B11-BD33-51ACF8E48CB8}" type="sibTrans" cxnId="{ABA0AD1F-68C9-419D-8A5F-50D7312461F9}">
      <dgm:prSet/>
      <dgm:spPr/>
      <dgm:t>
        <a:bodyPr/>
        <a:lstStyle/>
        <a:p>
          <a:endParaRPr lang="es-ES">
            <a:latin typeface="Calibri" panose="020F0502020204030204" pitchFamily="34" charset="0"/>
            <a:cs typeface="Calibri" panose="020F0502020204030204" pitchFamily="34" charset="0"/>
          </a:endParaRPr>
        </a:p>
      </dgm:t>
    </dgm:pt>
    <dgm:pt modelId="{A2DC0179-73D0-44DB-9CB2-6A0F6D55A2EF}">
      <dgm:prSet phldrT="[Texto]" custT="1"/>
      <dgm:spPr/>
      <dgm:t>
        <a:bodyPr/>
        <a:lstStyle/>
        <a:p>
          <a:r>
            <a:rPr lang="es-CL" sz="1800" b="0" i="0" dirty="0">
              <a:latin typeface="Calibri" panose="020F0502020204030204" pitchFamily="34" charset="0"/>
              <a:cs typeface="Calibri" panose="020F0502020204030204" pitchFamily="34" charset="0"/>
            </a:rPr>
            <a:t>Formato</a:t>
          </a:r>
          <a:endParaRPr lang="es-ES" sz="1800" dirty="0">
            <a:latin typeface="Calibri" panose="020F0502020204030204" pitchFamily="34" charset="0"/>
            <a:cs typeface="Calibri" panose="020F0502020204030204" pitchFamily="34" charset="0"/>
          </a:endParaRPr>
        </a:p>
      </dgm:t>
    </dgm:pt>
    <dgm:pt modelId="{D2FAC615-68A8-4927-9BA8-58A5E2D935DC}" type="parTrans" cxnId="{0C3298E5-6D17-4ED9-8FDC-2D70054C680B}">
      <dgm:prSet/>
      <dgm:spPr/>
      <dgm:t>
        <a:bodyPr/>
        <a:lstStyle/>
        <a:p>
          <a:endParaRPr lang="es-ES">
            <a:latin typeface="Calibri" panose="020F0502020204030204" pitchFamily="34" charset="0"/>
            <a:cs typeface="Calibri" panose="020F0502020204030204" pitchFamily="34" charset="0"/>
          </a:endParaRPr>
        </a:p>
      </dgm:t>
    </dgm:pt>
    <dgm:pt modelId="{868C68AC-B938-4224-8BA9-BE04E13A1510}" type="sibTrans" cxnId="{0C3298E5-6D17-4ED9-8FDC-2D70054C680B}">
      <dgm:prSet/>
      <dgm:spPr/>
      <dgm:t>
        <a:bodyPr/>
        <a:lstStyle/>
        <a:p>
          <a:endParaRPr lang="es-ES">
            <a:latin typeface="Calibri" panose="020F0502020204030204" pitchFamily="34" charset="0"/>
            <a:cs typeface="Calibri" panose="020F0502020204030204" pitchFamily="34" charset="0"/>
          </a:endParaRPr>
        </a:p>
      </dgm:t>
    </dgm:pt>
    <dgm:pt modelId="{B9050947-874E-4803-9123-A6A9B3DD13F6}">
      <dgm:prSet phldrT="[Texto]" custT="1"/>
      <dgm:spPr/>
      <dgm:t>
        <a:bodyPr/>
        <a:lstStyle/>
        <a:p>
          <a:pPr algn="just"/>
          <a:r>
            <a:rPr lang="es-MX" sz="1400" b="0" i="0" dirty="0">
              <a:solidFill>
                <a:schemeClr val="accent5">
                  <a:lumMod val="50000"/>
                </a:schemeClr>
              </a:solidFill>
              <a:latin typeface="Calibri" panose="020F0502020204030204" pitchFamily="34" charset="0"/>
              <a:cs typeface="Calibri" panose="020F0502020204030204" pitchFamily="34" charset="0"/>
            </a:rPr>
            <a:t>Se recomienda utilizar preguntas abiertas, donde los entrevistados puedan elaborar y dar detalles, más allá de simplemente responder “si” o “no”.</a:t>
          </a:r>
          <a:endParaRPr lang="es-ES" sz="1400" dirty="0">
            <a:solidFill>
              <a:schemeClr val="accent5">
                <a:lumMod val="50000"/>
              </a:schemeClr>
            </a:solidFill>
            <a:latin typeface="Calibri" panose="020F0502020204030204" pitchFamily="34" charset="0"/>
            <a:cs typeface="Calibri" panose="020F0502020204030204" pitchFamily="34" charset="0"/>
          </a:endParaRPr>
        </a:p>
      </dgm:t>
    </dgm:pt>
    <dgm:pt modelId="{DBBAA8FC-16B0-4CF7-86EF-760D177ED90F}" type="parTrans" cxnId="{75B06B68-E4A2-48E3-A33C-28D40FEF679D}">
      <dgm:prSet/>
      <dgm:spPr/>
      <dgm:t>
        <a:bodyPr/>
        <a:lstStyle/>
        <a:p>
          <a:endParaRPr lang="es-ES">
            <a:latin typeface="Calibri" panose="020F0502020204030204" pitchFamily="34" charset="0"/>
            <a:cs typeface="Calibri" panose="020F0502020204030204" pitchFamily="34" charset="0"/>
          </a:endParaRPr>
        </a:p>
      </dgm:t>
    </dgm:pt>
    <dgm:pt modelId="{33B8E0AF-527E-4DA3-9D98-14A58CDA663D}" type="sibTrans" cxnId="{75B06B68-E4A2-48E3-A33C-28D40FEF679D}">
      <dgm:prSet/>
      <dgm:spPr/>
      <dgm:t>
        <a:bodyPr/>
        <a:lstStyle/>
        <a:p>
          <a:endParaRPr lang="es-ES">
            <a:latin typeface="Calibri" panose="020F0502020204030204" pitchFamily="34" charset="0"/>
            <a:cs typeface="Calibri" panose="020F0502020204030204" pitchFamily="34" charset="0"/>
          </a:endParaRPr>
        </a:p>
      </dgm:t>
    </dgm:pt>
    <dgm:pt modelId="{1EA7934A-08A3-3E40-A7E5-41FEF72BBF38}">
      <dgm:prSet phldrT="[Texto]" custT="1"/>
      <dgm:spPr/>
      <dgm:t>
        <a:bodyPr/>
        <a:lstStyle/>
        <a:p>
          <a:pPr algn="just"/>
          <a:r>
            <a:rPr lang="es-MX" sz="1400" b="0" i="0" dirty="0">
              <a:solidFill>
                <a:schemeClr val="accent2">
                  <a:lumMod val="50000"/>
                </a:schemeClr>
              </a:solidFill>
              <a:latin typeface="Calibri" panose="020F0502020204030204" pitchFamily="34" charset="0"/>
              <a:cs typeface="Calibri" panose="020F0502020204030204" pitchFamily="34" charset="0"/>
            </a:rPr>
            <a:t>Enfocarse en aspectos que no son accesibles por otros medios.</a:t>
          </a:r>
          <a:endParaRPr lang="es-ES" sz="1400" dirty="0">
            <a:solidFill>
              <a:schemeClr val="accent2">
                <a:lumMod val="50000"/>
              </a:schemeClr>
            </a:solidFill>
            <a:latin typeface="Calibri" panose="020F0502020204030204" pitchFamily="34" charset="0"/>
            <a:cs typeface="Calibri" panose="020F0502020204030204" pitchFamily="34" charset="0"/>
          </a:endParaRPr>
        </a:p>
      </dgm:t>
    </dgm:pt>
    <dgm:pt modelId="{4EDC8F25-CAF5-184A-A87A-19047ABDB5B5}" type="parTrans" cxnId="{B292F6AB-E1DB-F94A-B7A7-CE663D9FEB67}">
      <dgm:prSet/>
      <dgm:spPr/>
      <dgm:t>
        <a:bodyPr/>
        <a:lstStyle/>
        <a:p>
          <a:endParaRPr lang="es-ES">
            <a:latin typeface="Calibri" panose="020F0502020204030204" pitchFamily="34" charset="0"/>
            <a:cs typeface="Calibri" panose="020F0502020204030204" pitchFamily="34" charset="0"/>
          </a:endParaRPr>
        </a:p>
      </dgm:t>
    </dgm:pt>
    <dgm:pt modelId="{5E7A687F-7A58-CD48-B1FA-B2DD7FF3B7AD}" type="sibTrans" cxnId="{B292F6AB-E1DB-F94A-B7A7-CE663D9FEB67}">
      <dgm:prSet/>
      <dgm:spPr/>
      <dgm:t>
        <a:bodyPr/>
        <a:lstStyle/>
        <a:p>
          <a:endParaRPr lang="es-ES">
            <a:latin typeface="Calibri" panose="020F0502020204030204" pitchFamily="34" charset="0"/>
            <a:cs typeface="Calibri" panose="020F0502020204030204" pitchFamily="34" charset="0"/>
          </a:endParaRPr>
        </a:p>
      </dgm:t>
    </dgm:pt>
    <dgm:pt modelId="{94D38888-03E3-5E47-BFA2-76A8D0B7131F}">
      <dgm:prSet phldrT="[Texto]" custT="1"/>
      <dgm:spPr/>
      <dgm:t>
        <a:bodyPr/>
        <a:lstStyle/>
        <a:p>
          <a:pPr algn="just"/>
          <a:r>
            <a:rPr lang="es-MX" sz="1400" b="0" i="0" dirty="0">
              <a:solidFill>
                <a:schemeClr val="accent3">
                  <a:lumMod val="50000"/>
                </a:schemeClr>
              </a:solidFill>
              <a:latin typeface="Calibri" panose="020F0502020204030204" pitchFamily="34" charset="0"/>
              <a:cs typeface="Calibri" panose="020F0502020204030204" pitchFamily="34" charset="0"/>
            </a:rPr>
            <a:t>Empleados que aportan detalles importantes de la operación.</a:t>
          </a:r>
          <a:endParaRPr lang="es-ES" sz="1400" dirty="0">
            <a:solidFill>
              <a:schemeClr val="accent3">
                <a:lumMod val="50000"/>
              </a:schemeClr>
            </a:solidFill>
            <a:latin typeface="Calibri" panose="020F0502020204030204" pitchFamily="34" charset="0"/>
            <a:cs typeface="Calibri" panose="020F0502020204030204" pitchFamily="34" charset="0"/>
          </a:endParaRPr>
        </a:p>
      </dgm:t>
    </dgm:pt>
    <dgm:pt modelId="{47DC6CF0-44A1-7C49-864A-52DC7E6B59BA}" type="parTrans" cxnId="{7390B5B5-308D-AB47-BFCA-88CFC2CCCD6B}">
      <dgm:prSet/>
      <dgm:spPr/>
      <dgm:t>
        <a:bodyPr/>
        <a:lstStyle/>
        <a:p>
          <a:endParaRPr lang="es-ES">
            <a:latin typeface="Calibri" panose="020F0502020204030204" pitchFamily="34" charset="0"/>
            <a:cs typeface="Calibri" panose="020F0502020204030204" pitchFamily="34" charset="0"/>
          </a:endParaRPr>
        </a:p>
      </dgm:t>
    </dgm:pt>
    <dgm:pt modelId="{F8EA52B2-B63A-2947-9160-9446643290E1}" type="sibTrans" cxnId="{7390B5B5-308D-AB47-BFCA-88CFC2CCCD6B}">
      <dgm:prSet/>
      <dgm:spPr/>
      <dgm:t>
        <a:bodyPr/>
        <a:lstStyle/>
        <a:p>
          <a:endParaRPr lang="es-ES">
            <a:latin typeface="Calibri" panose="020F0502020204030204" pitchFamily="34" charset="0"/>
            <a:cs typeface="Calibri" panose="020F0502020204030204" pitchFamily="34" charset="0"/>
          </a:endParaRPr>
        </a:p>
      </dgm:t>
    </dgm:pt>
    <dgm:pt modelId="{CE855E45-D11A-42CB-97AC-15D9D312F568}" type="pres">
      <dgm:prSet presAssocID="{EB6FD11F-82CB-4D51-9C56-0E90126C2B41}" presName="Name0" presStyleCnt="0">
        <dgm:presLayoutVars>
          <dgm:dir/>
          <dgm:animLvl val="lvl"/>
          <dgm:resizeHandles val="exact"/>
        </dgm:presLayoutVars>
      </dgm:prSet>
      <dgm:spPr/>
      <dgm:t>
        <a:bodyPr/>
        <a:lstStyle/>
        <a:p>
          <a:endParaRPr lang="es-CL"/>
        </a:p>
      </dgm:t>
    </dgm:pt>
    <dgm:pt modelId="{354500A4-02CD-4327-964D-9CD607EABC19}" type="pres">
      <dgm:prSet presAssocID="{DDDE4096-1EF3-4557-8045-107B2770116E}" presName="linNode" presStyleCnt="0"/>
      <dgm:spPr/>
    </dgm:pt>
    <dgm:pt modelId="{63223FD0-C58B-44BF-AC8A-E43ED3DD8838}" type="pres">
      <dgm:prSet presAssocID="{DDDE4096-1EF3-4557-8045-107B2770116E}" presName="parentText" presStyleLbl="node1" presStyleIdx="0" presStyleCnt="4" custScaleX="82014">
        <dgm:presLayoutVars>
          <dgm:chMax val="1"/>
          <dgm:bulletEnabled val="1"/>
        </dgm:presLayoutVars>
      </dgm:prSet>
      <dgm:spPr/>
      <dgm:t>
        <a:bodyPr/>
        <a:lstStyle/>
        <a:p>
          <a:endParaRPr lang="es-CL"/>
        </a:p>
      </dgm:t>
    </dgm:pt>
    <dgm:pt modelId="{60E9988E-61F4-4BEC-A127-662658A313F4}" type="pres">
      <dgm:prSet presAssocID="{DDDE4096-1EF3-4557-8045-107B2770116E}" presName="descendantText" presStyleLbl="alignAccFollowNode1" presStyleIdx="0" presStyleCnt="4" custScaleX="106635" custScaleY="117702">
        <dgm:presLayoutVars>
          <dgm:bulletEnabled val="1"/>
        </dgm:presLayoutVars>
      </dgm:prSet>
      <dgm:spPr/>
      <dgm:t>
        <a:bodyPr/>
        <a:lstStyle/>
        <a:p>
          <a:endParaRPr lang="es-CL"/>
        </a:p>
      </dgm:t>
    </dgm:pt>
    <dgm:pt modelId="{0DBF6444-F233-4CB4-B2D2-6F70F7A62585}" type="pres">
      <dgm:prSet presAssocID="{4C0EA310-4468-4D0B-984C-8C043BFD4729}" presName="sp" presStyleCnt="0"/>
      <dgm:spPr/>
    </dgm:pt>
    <dgm:pt modelId="{F77A621B-4125-4ADD-82E9-1B008D36673F}" type="pres">
      <dgm:prSet presAssocID="{835EA2F3-39EF-4E28-B02E-3FD6B0AA1524}" presName="linNode" presStyleCnt="0"/>
      <dgm:spPr/>
    </dgm:pt>
    <dgm:pt modelId="{943CD8CA-3B19-4C05-9821-93916A4620BC}" type="pres">
      <dgm:prSet presAssocID="{835EA2F3-39EF-4E28-B02E-3FD6B0AA1524}" presName="parentText" presStyleLbl="node1" presStyleIdx="1" presStyleCnt="4" custScaleX="82014">
        <dgm:presLayoutVars>
          <dgm:chMax val="1"/>
          <dgm:bulletEnabled val="1"/>
        </dgm:presLayoutVars>
      </dgm:prSet>
      <dgm:spPr/>
      <dgm:t>
        <a:bodyPr/>
        <a:lstStyle/>
        <a:p>
          <a:endParaRPr lang="es-CL"/>
        </a:p>
      </dgm:t>
    </dgm:pt>
    <dgm:pt modelId="{35B7096E-A355-41F5-92EC-EB2058F00CC1}" type="pres">
      <dgm:prSet presAssocID="{835EA2F3-39EF-4E28-B02E-3FD6B0AA1524}" presName="descendantText" presStyleLbl="alignAccFollowNode1" presStyleIdx="1" presStyleCnt="4" custScaleX="106635" custScaleY="117702">
        <dgm:presLayoutVars>
          <dgm:bulletEnabled val="1"/>
        </dgm:presLayoutVars>
      </dgm:prSet>
      <dgm:spPr/>
      <dgm:t>
        <a:bodyPr/>
        <a:lstStyle/>
        <a:p>
          <a:endParaRPr lang="es-CL"/>
        </a:p>
      </dgm:t>
    </dgm:pt>
    <dgm:pt modelId="{7943A45A-5B92-4038-BACC-7C903654AE4E}" type="pres">
      <dgm:prSet presAssocID="{35135E82-2860-4D40-9CE1-C23C632EE418}" presName="sp" presStyleCnt="0"/>
      <dgm:spPr/>
    </dgm:pt>
    <dgm:pt modelId="{6186BCDB-2D4A-4135-9F2D-4A7B7DF15BD3}" type="pres">
      <dgm:prSet presAssocID="{65E5C262-DAE2-493E-8538-2D91CDC7D654}" presName="linNode" presStyleCnt="0"/>
      <dgm:spPr/>
    </dgm:pt>
    <dgm:pt modelId="{CF9AF679-AD6A-45B5-8349-9D18ACBAEA1C}" type="pres">
      <dgm:prSet presAssocID="{65E5C262-DAE2-493E-8538-2D91CDC7D654}" presName="parentText" presStyleLbl="node1" presStyleIdx="2" presStyleCnt="4" custScaleX="82014">
        <dgm:presLayoutVars>
          <dgm:chMax val="1"/>
          <dgm:bulletEnabled val="1"/>
        </dgm:presLayoutVars>
      </dgm:prSet>
      <dgm:spPr/>
      <dgm:t>
        <a:bodyPr/>
        <a:lstStyle/>
        <a:p>
          <a:endParaRPr lang="es-CL"/>
        </a:p>
      </dgm:t>
    </dgm:pt>
    <dgm:pt modelId="{98FF55BC-04E4-4FCD-ADED-615657918A11}" type="pres">
      <dgm:prSet presAssocID="{65E5C262-DAE2-493E-8538-2D91CDC7D654}" presName="descendantText" presStyleLbl="alignAccFollowNode1" presStyleIdx="2" presStyleCnt="4" custScaleX="106635" custScaleY="117702">
        <dgm:presLayoutVars>
          <dgm:bulletEnabled val="1"/>
        </dgm:presLayoutVars>
      </dgm:prSet>
      <dgm:spPr/>
      <dgm:t>
        <a:bodyPr/>
        <a:lstStyle/>
        <a:p>
          <a:endParaRPr lang="es-CL"/>
        </a:p>
      </dgm:t>
    </dgm:pt>
    <dgm:pt modelId="{8F7B14D1-A5DE-4C50-8A02-D0A16D2D0FC9}" type="pres">
      <dgm:prSet presAssocID="{7E7651E6-B3F8-46F9-890F-058DB6034A6B}" presName="sp" presStyleCnt="0"/>
      <dgm:spPr/>
    </dgm:pt>
    <dgm:pt modelId="{A8A7B65F-260B-43E4-9B8D-7940F6232451}" type="pres">
      <dgm:prSet presAssocID="{A2DC0179-73D0-44DB-9CB2-6A0F6D55A2EF}" presName="linNode" presStyleCnt="0"/>
      <dgm:spPr/>
    </dgm:pt>
    <dgm:pt modelId="{DDA94ECA-4F13-45CA-BEFE-A132799D09AF}" type="pres">
      <dgm:prSet presAssocID="{A2DC0179-73D0-44DB-9CB2-6A0F6D55A2EF}" presName="parentText" presStyleLbl="node1" presStyleIdx="3" presStyleCnt="4" custScaleX="82014">
        <dgm:presLayoutVars>
          <dgm:chMax val="1"/>
          <dgm:bulletEnabled val="1"/>
        </dgm:presLayoutVars>
      </dgm:prSet>
      <dgm:spPr/>
      <dgm:t>
        <a:bodyPr/>
        <a:lstStyle/>
        <a:p>
          <a:endParaRPr lang="es-CL"/>
        </a:p>
      </dgm:t>
    </dgm:pt>
    <dgm:pt modelId="{E24165A1-79AF-4FBF-B2E1-E461B3298E5C}" type="pres">
      <dgm:prSet presAssocID="{A2DC0179-73D0-44DB-9CB2-6A0F6D55A2EF}" presName="descendantText" presStyleLbl="alignAccFollowNode1" presStyleIdx="3" presStyleCnt="4" custScaleX="106635" custScaleY="117702">
        <dgm:presLayoutVars>
          <dgm:bulletEnabled val="1"/>
        </dgm:presLayoutVars>
      </dgm:prSet>
      <dgm:spPr/>
      <dgm:t>
        <a:bodyPr/>
        <a:lstStyle/>
        <a:p>
          <a:endParaRPr lang="es-CL"/>
        </a:p>
      </dgm:t>
    </dgm:pt>
  </dgm:ptLst>
  <dgm:cxnLst>
    <dgm:cxn modelId="{B292F6AB-E1DB-F94A-B7A7-CE663D9FEB67}" srcId="{DDDE4096-1EF3-4557-8045-107B2770116E}" destId="{1EA7934A-08A3-3E40-A7E5-41FEF72BBF38}" srcOrd="1" destOrd="0" parTransId="{4EDC8F25-CAF5-184A-A87A-19047ABDB5B5}" sibTransId="{5E7A687F-7A58-CD48-B1FA-B2DD7FF3B7AD}"/>
    <dgm:cxn modelId="{75B06B68-E4A2-48E3-A33C-28D40FEF679D}" srcId="{A2DC0179-73D0-44DB-9CB2-6A0F6D55A2EF}" destId="{B9050947-874E-4803-9123-A6A9B3DD13F6}" srcOrd="0" destOrd="0" parTransId="{DBBAA8FC-16B0-4CF7-86EF-760D177ED90F}" sibTransId="{33B8E0AF-527E-4DA3-9D98-14A58CDA663D}"/>
    <dgm:cxn modelId="{75F2AC92-5619-4695-9BAB-F51CEB125E3C}" type="presOf" srcId="{A2DC0179-73D0-44DB-9CB2-6A0F6D55A2EF}" destId="{DDA94ECA-4F13-45CA-BEFE-A132799D09AF}" srcOrd="0" destOrd="0" presId="urn:microsoft.com/office/officeart/2005/8/layout/vList5"/>
    <dgm:cxn modelId="{BD8FF6C2-CA75-9A4A-B84B-BD629D511F70}" type="presOf" srcId="{94D38888-03E3-5E47-BFA2-76A8D0B7131F}" destId="{35B7096E-A355-41F5-92EC-EB2058F00CC1}" srcOrd="0" destOrd="1" presId="urn:microsoft.com/office/officeart/2005/8/layout/vList5"/>
    <dgm:cxn modelId="{747F6EB3-739B-4E4A-85EF-75E23ADC9005}" srcId="{DDDE4096-1EF3-4557-8045-107B2770116E}" destId="{0E517D23-8B33-4060-BA05-6AD5BDC4ECCF}" srcOrd="0" destOrd="0" parTransId="{7ED52D2D-6632-45E8-9338-091C885AFACB}" sibTransId="{2FF682FF-CFCF-485D-8108-99A9042777B0}"/>
    <dgm:cxn modelId="{22C897D8-8F2E-4DD4-89F4-1851673C192B}" type="presOf" srcId="{EB6FD11F-82CB-4D51-9C56-0E90126C2B41}" destId="{CE855E45-D11A-42CB-97AC-15D9D312F568}" srcOrd="0" destOrd="0" presId="urn:microsoft.com/office/officeart/2005/8/layout/vList5"/>
    <dgm:cxn modelId="{EB42A03A-150C-454E-A94A-5CF0D50EBCA5}" srcId="{EB6FD11F-82CB-4D51-9C56-0E90126C2B41}" destId="{835EA2F3-39EF-4E28-B02E-3FD6B0AA1524}" srcOrd="1" destOrd="0" parTransId="{8AC8D14C-B37E-48AF-AD35-A2A4034C2824}" sibTransId="{35135E82-2860-4D40-9CE1-C23C632EE418}"/>
    <dgm:cxn modelId="{5B26B358-EEB5-4E04-916A-4263F6F55A08}" srcId="{835EA2F3-39EF-4E28-B02E-3FD6B0AA1524}" destId="{CD2C452A-511F-4665-B7D9-6D274A78FC14}" srcOrd="0" destOrd="0" parTransId="{0AFEB9DD-3824-43E1-A8FF-B2B2DC377A31}" sibTransId="{908C5FC0-3BA1-4C50-B599-04A0D901AA78}"/>
    <dgm:cxn modelId="{3E5A520F-E24C-4112-A650-4347EDE0F823}" type="presOf" srcId="{0E517D23-8B33-4060-BA05-6AD5BDC4ECCF}" destId="{60E9988E-61F4-4BEC-A127-662658A313F4}" srcOrd="0" destOrd="0" presId="urn:microsoft.com/office/officeart/2005/8/layout/vList5"/>
    <dgm:cxn modelId="{1C46CE49-9D2E-4D12-AF63-425A06315F85}" type="presOf" srcId="{8BBEA970-6741-47FD-9203-3B2EF5AF26BB}" destId="{98FF55BC-04E4-4FCD-ADED-615657918A11}" srcOrd="0" destOrd="0" presId="urn:microsoft.com/office/officeart/2005/8/layout/vList5"/>
    <dgm:cxn modelId="{972FCC1C-B725-47B2-B711-E02EEE1DC68A}" type="presOf" srcId="{DDDE4096-1EF3-4557-8045-107B2770116E}" destId="{63223FD0-C58B-44BF-AC8A-E43ED3DD8838}" srcOrd="0" destOrd="0" presId="urn:microsoft.com/office/officeart/2005/8/layout/vList5"/>
    <dgm:cxn modelId="{E99A772E-246F-4D7A-8E4C-9305BF8628DC}" srcId="{EB6FD11F-82CB-4D51-9C56-0E90126C2B41}" destId="{65E5C262-DAE2-493E-8538-2D91CDC7D654}" srcOrd="2" destOrd="0" parTransId="{2378A665-02B4-4CFC-B9BF-A3628E686F70}" sibTransId="{7E7651E6-B3F8-46F9-890F-058DB6034A6B}"/>
    <dgm:cxn modelId="{39CBE581-6E63-49C1-A334-C937A65E2F37}" type="presOf" srcId="{CD2C452A-511F-4665-B7D9-6D274A78FC14}" destId="{35B7096E-A355-41F5-92EC-EB2058F00CC1}" srcOrd="0" destOrd="0" presId="urn:microsoft.com/office/officeart/2005/8/layout/vList5"/>
    <dgm:cxn modelId="{0C3298E5-6D17-4ED9-8FDC-2D70054C680B}" srcId="{EB6FD11F-82CB-4D51-9C56-0E90126C2B41}" destId="{A2DC0179-73D0-44DB-9CB2-6A0F6D55A2EF}" srcOrd="3" destOrd="0" parTransId="{D2FAC615-68A8-4927-9BA8-58A5E2D935DC}" sibTransId="{868C68AC-B938-4224-8BA9-BE04E13A1510}"/>
    <dgm:cxn modelId="{380FAC20-39C9-410A-B7E2-43E86B999A67}" type="presOf" srcId="{B9050947-874E-4803-9123-A6A9B3DD13F6}" destId="{E24165A1-79AF-4FBF-B2E1-E461B3298E5C}" srcOrd="0" destOrd="0" presId="urn:microsoft.com/office/officeart/2005/8/layout/vList5"/>
    <dgm:cxn modelId="{ABA0AD1F-68C9-419D-8A5F-50D7312461F9}" srcId="{65E5C262-DAE2-493E-8538-2D91CDC7D654}" destId="{8BBEA970-6741-47FD-9203-3B2EF5AF26BB}" srcOrd="0" destOrd="0" parTransId="{7BD68F70-F7CC-477F-93DC-C77E947B437E}" sibTransId="{9EBACB91-0E51-4B11-BD33-51ACF8E48CB8}"/>
    <dgm:cxn modelId="{7390B5B5-308D-AB47-BFCA-88CFC2CCCD6B}" srcId="{835EA2F3-39EF-4E28-B02E-3FD6B0AA1524}" destId="{94D38888-03E3-5E47-BFA2-76A8D0B7131F}" srcOrd="1" destOrd="0" parTransId="{47DC6CF0-44A1-7C49-864A-52DC7E6B59BA}" sibTransId="{F8EA52B2-B63A-2947-9160-9446643290E1}"/>
    <dgm:cxn modelId="{F01C3564-CFB9-424A-B3C6-7DB727A23D1B}" type="presOf" srcId="{65E5C262-DAE2-493E-8538-2D91CDC7D654}" destId="{CF9AF679-AD6A-45B5-8349-9D18ACBAEA1C}" srcOrd="0" destOrd="0" presId="urn:microsoft.com/office/officeart/2005/8/layout/vList5"/>
    <dgm:cxn modelId="{57B438A8-A65C-45C7-B65C-6ED9E6B288FB}" srcId="{EB6FD11F-82CB-4D51-9C56-0E90126C2B41}" destId="{DDDE4096-1EF3-4557-8045-107B2770116E}" srcOrd="0" destOrd="0" parTransId="{8364A93E-B09A-4E8F-843C-8F67299BAE59}" sibTransId="{4C0EA310-4468-4D0B-984C-8C043BFD4729}"/>
    <dgm:cxn modelId="{2158E495-9565-4C77-9586-2D1F513A1162}" type="presOf" srcId="{835EA2F3-39EF-4E28-B02E-3FD6B0AA1524}" destId="{943CD8CA-3B19-4C05-9821-93916A4620BC}" srcOrd="0" destOrd="0" presId="urn:microsoft.com/office/officeart/2005/8/layout/vList5"/>
    <dgm:cxn modelId="{D92C0A49-EF41-834D-9286-94C93CF8335D}" type="presOf" srcId="{1EA7934A-08A3-3E40-A7E5-41FEF72BBF38}" destId="{60E9988E-61F4-4BEC-A127-662658A313F4}" srcOrd="0" destOrd="1" presId="urn:microsoft.com/office/officeart/2005/8/layout/vList5"/>
    <dgm:cxn modelId="{498101F6-67DC-4B13-82CC-DDC83A1A3CC0}" type="presParOf" srcId="{CE855E45-D11A-42CB-97AC-15D9D312F568}" destId="{354500A4-02CD-4327-964D-9CD607EABC19}" srcOrd="0" destOrd="0" presId="urn:microsoft.com/office/officeart/2005/8/layout/vList5"/>
    <dgm:cxn modelId="{29AC7D9B-EC4C-48A7-B1DF-E1AA411AC8F2}" type="presParOf" srcId="{354500A4-02CD-4327-964D-9CD607EABC19}" destId="{63223FD0-C58B-44BF-AC8A-E43ED3DD8838}" srcOrd="0" destOrd="0" presId="urn:microsoft.com/office/officeart/2005/8/layout/vList5"/>
    <dgm:cxn modelId="{2E3C330F-7FB8-44A9-9E85-BF2AE846A4F1}" type="presParOf" srcId="{354500A4-02CD-4327-964D-9CD607EABC19}" destId="{60E9988E-61F4-4BEC-A127-662658A313F4}" srcOrd="1" destOrd="0" presId="urn:microsoft.com/office/officeart/2005/8/layout/vList5"/>
    <dgm:cxn modelId="{30047E45-3F75-4D01-903C-DEE97E6D27CB}" type="presParOf" srcId="{CE855E45-D11A-42CB-97AC-15D9D312F568}" destId="{0DBF6444-F233-4CB4-B2D2-6F70F7A62585}" srcOrd="1" destOrd="0" presId="urn:microsoft.com/office/officeart/2005/8/layout/vList5"/>
    <dgm:cxn modelId="{523DDC0E-83D7-4A37-9DE6-D0C08E45EC6C}" type="presParOf" srcId="{CE855E45-D11A-42CB-97AC-15D9D312F568}" destId="{F77A621B-4125-4ADD-82E9-1B008D36673F}" srcOrd="2" destOrd="0" presId="urn:microsoft.com/office/officeart/2005/8/layout/vList5"/>
    <dgm:cxn modelId="{951557F8-583E-43C0-89EB-241B06EC148E}" type="presParOf" srcId="{F77A621B-4125-4ADD-82E9-1B008D36673F}" destId="{943CD8CA-3B19-4C05-9821-93916A4620BC}" srcOrd="0" destOrd="0" presId="urn:microsoft.com/office/officeart/2005/8/layout/vList5"/>
    <dgm:cxn modelId="{47F3F48B-38FF-4486-AB1F-8321BD40E2E2}" type="presParOf" srcId="{F77A621B-4125-4ADD-82E9-1B008D36673F}" destId="{35B7096E-A355-41F5-92EC-EB2058F00CC1}" srcOrd="1" destOrd="0" presId="urn:microsoft.com/office/officeart/2005/8/layout/vList5"/>
    <dgm:cxn modelId="{8D0E531F-7B49-4C36-9795-C2E14D938430}" type="presParOf" srcId="{CE855E45-D11A-42CB-97AC-15D9D312F568}" destId="{7943A45A-5B92-4038-BACC-7C903654AE4E}" srcOrd="3" destOrd="0" presId="urn:microsoft.com/office/officeart/2005/8/layout/vList5"/>
    <dgm:cxn modelId="{11ACBC1B-4D96-48B0-91E7-1A7163EECB67}" type="presParOf" srcId="{CE855E45-D11A-42CB-97AC-15D9D312F568}" destId="{6186BCDB-2D4A-4135-9F2D-4A7B7DF15BD3}" srcOrd="4" destOrd="0" presId="urn:microsoft.com/office/officeart/2005/8/layout/vList5"/>
    <dgm:cxn modelId="{0A440D04-E6B8-4D80-B8C0-C1FFAFD12F7C}" type="presParOf" srcId="{6186BCDB-2D4A-4135-9F2D-4A7B7DF15BD3}" destId="{CF9AF679-AD6A-45B5-8349-9D18ACBAEA1C}" srcOrd="0" destOrd="0" presId="urn:microsoft.com/office/officeart/2005/8/layout/vList5"/>
    <dgm:cxn modelId="{4F4E8E55-4377-4348-81BA-524BC0621C1F}" type="presParOf" srcId="{6186BCDB-2D4A-4135-9F2D-4A7B7DF15BD3}" destId="{98FF55BC-04E4-4FCD-ADED-615657918A11}" srcOrd="1" destOrd="0" presId="urn:microsoft.com/office/officeart/2005/8/layout/vList5"/>
    <dgm:cxn modelId="{D7929DA8-2F20-4215-8219-28CBB40E2BF1}" type="presParOf" srcId="{CE855E45-D11A-42CB-97AC-15D9D312F568}" destId="{8F7B14D1-A5DE-4C50-8A02-D0A16D2D0FC9}" srcOrd="5" destOrd="0" presId="urn:microsoft.com/office/officeart/2005/8/layout/vList5"/>
    <dgm:cxn modelId="{55AA21A9-2749-4D48-BDEA-2E1348C1FAB8}" type="presParOf" srcId="{CE855E45-D11A-42CB-97AC-15D9D312F568}" destId="{A8A7B65F-260B-43E4-9B8D-7940F6232451}" srcOrd="6" destOrd="0" presId="urn:microsoft.com/office/officeart/2005/8/layout/vList5"/>
    <dgm:cxn modelId="{53F6B0BA-BBA8-456C-BD6C-FFC25AFE6A78}" type="presParOf" srcId="{A8A7B65F-260B-43E4-9B8D-7940F6232451}" destId="{DDA94ECA-4F13-45CA-BEFE-A132799D09AF}" srcOrd="0" destOrd="0" presId="urn:microsoft.com/office/officeart/2005/8/layout/vList5"/>
    <dgm:cxn modelId="{892496CC-CC0F-4B0B-86C5-895413211568}" type="presParOf" srcId="{A8A7B65F-260B-43E4-9B8D-7940F6232451}" destId="{E24165A1-79AF-4FBF-B2E1-E461B3298E5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6FD11F-82CB-4D51-9C56-0E90126C2B41}"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s-ES"/>
        </a:p>
      </dgm:t>
    </dgm:pt>
    <dgm:pt modelId="{DDDE4096-1EF3-4557-8045-107B2770116E}">
      <dgm:prSet phldrT="[Texto]"/>
      <dgm:spPr/>
      <dgm:t>
        <a:bodyPr/>
        <a:lstStyle/>
        <a:p>
          <a:r>
            <a:rPr lang="es-MX" b="0" i="0" dirty="0">
              <a:latin typeface="Calibri" panose="020F0502020204030204" pitchFamily="34" charset="0"/>
              <a:cs typeface="Calibri" panose="020F0502020204030204" pitchFamily="34" charset="0"/>
            </a:rPr>
            <a:t>Al demostrar las funciones del sistema se identifican las discrepancias entre los desarrolladores y los usuarios.</a:t>
          </a:r>
          <a:endParaRPr lang="es-ES" dirty="0">
            <a:latin typeface="Calibri" panose="020F0502020204030204" pitchFamily="34" charset="0"/>
            <a:cs typeface="Calibri" panose="020F0502020204030204" pitchFamily="34" charset="0"/>
          </a:endParaRPr>
        </a:p>
      </dgm:t>
    </dgm:pt>
    <dgm:pt modelId="{8364A93E-B09A-4E8F-843C-8F67299BAE59}" type="parTrans" cxnId="{57B438A8-A65C-45C7-B65C-6ED9E6B288FB}">
      <dgm:prSet/>
      <dgm:spPr/>
      <dgm:t>
        <a:bodyPr/>
        <a:lstStyle/>
        <a:p>
          <a:endParaRPr lang="es-ES">
            <a:latin typeface="Calibri" panose="020F0502020204030204" pitchFamily="34" charset="0"/>
            <a:cs typeface="Calibri" panose="020F0502020204030204" pitchFamily="34" charset="0"/>
          </a:endParaRPr>
        </a:p>
      </dgm:t>
    </dgm:pt>
    <dgm:pt modelId="{4C0EA310-4468-4D0B-984C-8C043BFD4729}" type="sibTrans" cxnId="{57B438A8-A65C-45C7-B65C-6ED9E6B288FB}">
      <dgm:prSet/>
      <dgm:spPr/>
      <dgm:t>
        <a:bodyPr/>
        <a:lstStyle/>
        <a:p>
          <a:endParaRPr lang="es-ES">
            <a:latin typeface="Calibri" panose="020F0502020204030204" pitchFamily="34" charset="0"/>
            <a:cs typeface="Calibri" panose="020F0502020204030204" pitchFamily="34" charset="0"/>
          </a:endParaRPr>
        </a:p>
      </dgm:t>
    </dgm:pt>
    <dgm:pt modelId="{835EA2F3-39EF-4E28-B02E-3FD6B0AA1524}">
      <dgm:prSet phldrT="[Texto]"/>
      <dgm:spPr/>
      <dgm:t>
        <a:bodyPr/>
        <a:lstStyle/>
        <a:p>
          <a:r>
            <a:rPr lang="es-MX" b="0" i="0" dirty="0">
              <a:latin typeface="Calibri" panose="020F0502020204030204" pitchFamily="34" charset="0"/>
              <a:cs typeface="Calibri" panose="020F0502020204030204" pitchFamily="34" charset="0"/>
            </a:rPr>
            <a:t>Durante el desarrollo del prototipo, el personal del desarrollo de software puede darse cuenta de que los requerimientos son inconsistentes y/o están incompletos.</a:t>
          </a:r>
          <a:endParaRPr lang="es-ES" dirty="0">
            <a:latin typeface="Calibri" panose="020F0502020204030204" pitchFamily="34" charset="0"/>
            <a:cs typeface="Calibri" panose="020F0502020204030204" pitchFamily="34" charset="0"/>
          </a:endParaRPr>
        </a:p>
      </dgm:t>
    </dgm:pt>
    <dgm:pt modelId="{8AC8D14C-B37E-48AF-AD35-A2A4034C2824}" type="parTrans" cxnId="{EB42A03A-150C-454E-A94A-5CF0D50EBCA5}">
      <dgm:prSet/>
      <dgm:spPr/>
      <dgm:t>
        <a:bodyPr/>
        <a:lstStyle/>
        <a:p>
          <a:endParaRPr lang="es-ES">
            <a:latin typeface="Calibri" panose="020F0502020204030204" pitchFamily="34" charset="0"/>
            <a:cs typeface="Calibri" panose="020F0502020204030204" pitchFamily="34" charset="0"/>
          </a:endParaRPr>
        </a:p>
      </dgm:t>
    </dgm:pt>
    <dgm:pt modelId="{35135E82-2860-4D40-9CE1-C23C632EE418}" type="sibTrans" cxnId="{EB42A03A-150C-454E-A94A-5CF0D50EBCA5}">
      <dgm:prSet/>
      <dgm:spPr/>
      <dgm:t>
        <a:bodyPr/>
        <a:lstStyle/>
        <a:p>
          <a:endParaRPr lang="es-ES">
            <a:latin typeface="Calibri" panose="020F0502020204030204" pitchFamily="34" charset="0"/>
            <a:cs typeface="Calibri" panose="020F0502020204030204" pitchFamily="34" charset="0"/>
          </a:endParaRPr>
        </a:p>
      </dgm:t>
    </dgm:pt>
    <dgm:pt modelId="{65E5C262-DAE2-493E-8538-2D91CDC7D654}">
      <dgm:prSet phldrT="[Texto]"/>
      <dgm:spPr/>
      <dgm:t>
        <a:bodyPr/>
        <a:lstStyle/>
        <a:p>
          <a:r>
            <a:rPr lang="es-MX" b="0" i="0" dirty="0">
              <a:latin typeface="Calibri" panose="020F0502020204030204" pitchFamily="34" charset="0"/>
              <a:cs typeface="Calibri" panose="020F0502020204030204" pitchFamily="34" charset="0"/>
            </a:rPr>
            <a:t>Aunque limitado, se dispone rápidamente de un sistema que funciona y demuestra la factibilidad y usabilidad de la aplicación a administrar.</a:t>
          </a:r>
          <a:endParaRPr lang="es-ES" dirty="0">
            <a:latin typeface="Calibri" panose="020F0502020204030204" pitchFamily="34" charset="0"/>
            <a:cs typeface="Calibri" panose="020F0502020204030204" pitchFamily="34" charset="0"/>
          </a:endParaRPr>
        </a:p>
      </dgm:t>
    </dgm:pt>
    <dgm:pt modelId="{2378A665-02B4-4CFC-B9BF-A3628E686F70}" type="parTrans" cxnId="{E99A772E-246F-4D7A-8E4C-9305BF8628DC}">
      <dgm:prSet/>
      <dgm:spPr/>
      <dgm:t>
        <a:bodyPr/>
        <a:lstStyle/>
        <a:p>
          <a:endParaRPr lang="es-ES">
            <a:latin typeface="Calibri" panose="020F0502020204030204" pitchFamily="34" charset="0"/>
            <a:cs typeface="Calibri" panose="020F0502020204030204" pitchFamily="34" charset="0"/>
          </a:endParaRPr>
        </a:p>
      </dgm:t>
    </dgm:pt>
    <dgm:pt modelId="{7E7651E6-B3F8-46F9-890F-058DB6034A6B}" type="sibTrans" cxnId="{E99A772E-246F-4D7A-8E4C-9305BF8628DC}">
      <dgm:prSet/>
      <dgm:spPr/>
      <dgm:t>
        <a:bodyPr/>
        <a:lstStyle/>
        <a:p>
          <a:endParaRPr lang="es-ES">
            <a:latin typeface="Calibri" panose="020F0502020204030204" pitchFamily="34" charset="0"/>
            <a:cs typeface="Calibri" panose="020F0502020204030204" pitchFamily="34" charset="0"/>
          </a:endParaRPr>
        </a:p>
      </dgm:t>
    </dgm:pt>
    <dgm:pt modelId="{A2DC0179-73D0-44DB-9CB2-6A0F6D55A2EF}">
      <dgm:prSet phldrT="[Texto]"/>
      <dgm:spPr/>
      <dgm:t>
        <a:bodyPr/>
        <a:lstStyle/>
        <a:p>
          <a:r>
            <a:rPr lang="es-MX" b="0" i="0" dirty="0">
              <a:latin typeface="Calibri" panose="020F0502020204030204" pitchFamily="34" charset="0"/>
              <a:cs typeface="Calibri" panose="020F0502020204030204" pitchFamily="34" charset="0"/>
            </a:rPr>
            <a:t>El prototipo se utiliza como base para escribir la especificación para la producción.</a:t>
          </a:r>
          <a:endParaRPr lang="es-ES" dirty="0">
            <a:latin typeface="Calibri" panose="020F0502020204030204" pitchFamily="34" charset="0"/>
            <a:cs typeface="Calibri" panose="020F0502020204030204" pitchFamily="34" charset="0"/>
          </a:endParaRPr>
        </a:p>
      </dgm:t>
    </dgm:pt>
    <dgm:pt modelId="{D2FAC615-68A8-4927-9BA8-58A5E2D935DC}" type="parTrans" cxnId="{0C3298E5-6D17-4ED9-8FDC-2D70054C680B}">
      <dgm:prSet/>
      <dgm:spPr/>
      <dgm:t>
        <a:bodyPr/>
        <a:lstStyle/>
        <a:p>
          <a:endParaRPr lang="es-ES">
            <a:latin typeface="Calibri" panose="020F0502020204030204" pitchFamily="34" charset="0"/>
            <a:cs typeface="Calibri" panose="020F0502020204030204" pitchFamily="34" charset="0"/>
          </a:endParaRPr>
        </a:p>
      </dgm:t>
    </dgm:pt>
    <dgm:pt modelId="{868C68AC-B938-4224-8BA9-BE04E13A1510}" type="sibTrans" cxnId="{0C3298E5-6D17-4ED9-8FDC-2D70054C680B}">
      <dgm:prSet/>
      <dgm:spPr/>
      <dgm:t>
        <a:bodyPr/>
        <a:lstStyle/>
        <a:p>
          <a:endParaRPr lang="es-ES">
            <a:latin typeface="Calibri" panose="020F0502020204030204" pitchFamily="34" charset="0"/>
            <a:cs typeface="Calibri" panose="020F0502020204030204" pitchFamily="34" charset="0"/>
          </a:endParaRPr>
        </a:p>
      </dgm:t>
    </dgm:pt>
    <dgm:pt modelId="{3774C9AE-0924-AF4D-B61B-1BDC7675C8B2}" type="pres">
      <dgm:prSet presAssocID="{EB6FD11F-82CB-4D51-9C56-0E90126C2B41}" presName="linearFlow" presStyleCnt="0">
        <dgm:presLayoutVars>
          <dgm:dir/>
          <dgm:resizeHandles val="exact"/>
        </dgm:presLayoutVars>
      </dgm:prSet>
      <dgm:spPr/>
      <dgm:t>
        <a:bodyPr/>
        <a:lstStyle/>
        <a:p>
          <a:endParaRPr lang="es-CL"/>
        </a:p>
      </dgm:t>
    </dgm:pt>
    <dgm:pt modelId="{EEDA2013-31FA-1747-84CA-473E2CBA16C0}" type="pres">
      <dgm:prSet presAssocID="{DDDE4096-1EF3-4557-8045-107B2770116E}" presName="composite" presStyleCnt="0"/>
      <dgm:spPr/>
    </dgm:pt>
    <dgm:pt modelId="{02A451C7-AC7A-3546-8B2E-CB4A876F4D69}" type="pres">
      <dgm:prSet presAssocID="{DDDE4096-1EF3-4557-8045-107B2770116E}" presName="imgShp" presStyleLbl="fgImgPlace1" presStyleIdx="0" presStyleCnt="4" custLinFactNeighborX="-97931" custLinFactNeighborY="3911"/>
      <dgm:spPr>
        <a:blipFill>
          <a:blip xmlns:r="http://schemas.openxmlformats.org/officeDocument/2006/relationships" r:embed="rId1"/>
          <a:srcRect/>
          <a:stretch>
            <a:fillRect/>
          </a:stretch>
        </a:blipFill>
        <a:ln>
          <a:noFill/>
        </a:ln>
      </dgm:spPr>
    </dgm:pt>
    <dgm:pt modelId="{55F31CF0-22BB-4444-9079-65A560210B47}" type="pres">
      <dgm:prSet presAssocID="{DDDE4096-1EF3-4557-8045-107B2770116E}" presName="txShp" presStyleLbl="node1" presStyleIdx="0" presStyleCnt="4" custScaleX="142040" custLinFactNeighborX="4168">
        <dgm:presLayoutVars>
          <dgm:bulletEnabled val="1"/>
        </dgm:presLayoutVars>
      </dgm:prSet>
      <dgm:spPr/>
      <dgm:t>
        <a:bodyPr/>
        <a:lstStyle/>
        <a:p>
          <a:endParaRPr lang="es-CL"/>
        </a:p>
      </dgm:t>
    </dgm:pt>
    <dgm:pt modelId="{EA54F042-E7FD-5A41-9775-C21B5619B17F}" type="pres">
      <dgm:prSet presAssocID="{4C0EA310-4468-4D0B-984C-8C043BFD4729}" presName="spacing" presStyleCnt="0"/>
      <dgm:spPr/>
    </dgm:pt>
    <dgm:pt modelId="{7450B5AB-A931-D640-A538-D605BD1319A7}" type="pres">
      <dgm:prSet presAssocID="{835EA2F3-39EF-4E28-B02E-3FD6B0AA1524}" presName="composite" presStyleCnt="0"/>
      <dgm:spPr/>
    </dgm:pt>
    <dgm:pt modelId="{822AA087-B4BA-DA42-8C9E-971521EC7C41}" type="pres">
      <dgm:prSet presAssocID="{835EA2F3-39EF-4E28-B02E-3FD6B0AA1524}" presName="imgShp" presStyleLbl="fgImgPlace1" presStyleIdx="1" presStyleCnt="4" custLinFactNeighborX="-97931" custLinFactNeighborY="3911"/>
      <dgm:spPr>
        <a:blipFill>
          <a:blip xmlns:r="http://schemas.openxmlformats.org/officeDocument/2006/relationships" r:embed="rId1"/>
          <a:srcRect/>
          <a:stretch>
            <a:fillRect/>
          </a:stretch>
        </a:blipFill>
        <a:ln>
          <a:noFill/>
        </a:ln>
      </dgm:spPr>
    </dgm:pt>
    <dgm:pt modelId="{0F5858DE-BAE6-F145-995D-DE8A20AB2C0C}" type="pres">
      <dgm:prSet presAssocID="{835EA2F3-39EF-4E28-B02E-3FD6B0AA1524}" presName="txShp" presStyleLbl="node1" presStyleIdx="1" presStyleCnt="4" custScaleX="142040" custLinFactNeighborX="4168">
        <dgm:presLayoutVars>
          <dgm:bulletEnabled val="1"/>
        </dgm:presLayoutVars>
      </dgm:prSet>
      <dgm:spPr/>
      <dgm:t>
        <a:bodyPr/>
        <a:lstStyle/>
        <a:p>
          <a:endParaRPr lang="es-CL"/>
        </a:p>
      </dgm:t>
    </dgm:pt>
    <dgm:pt modelId="{F1BEC8FA-A208-9042-B3DF-96C619E564FE}" type="pres">
      <dgm:prSet presAssocID="{35135E82-2860-4D40-9CE1-C23C632EE418}" presName="spacing" presStyleCnt="0"/>
      <dgm:spPr/>
    </dgm:pt>
    <dgm:pt modelId="{0B77C743-6F69-6D4E-90C9-D6FFF883A2B7}" type="pres">
      <dgm:prSet presAssocID="{65E5C262-DAE2-493E-8538-2D91CDC7D654}" presName="composite" presStyleCnt="0"/>
      <dgm:spPr/>
    </dgm:pt>
    <dgm:pt modelId="{58319C73-EBF3-3748-99F3-C8FC42C6526F}" type="pres">
      <dgm:prSet presAssocID="{65E5C262-DAE2-493E-8538-2D91CDC7D654}" presName="imgShp" presStyleLbl="fgImgPlace1" presStyleIdx="2" presStyleCnt="4" custLinFactNeighborX="-97931" custLinFactNeighborY="3911"/>
      <dgm:spPr>
        <a:blipFill>
          <a:blip xmlns:r="http://schemas.openxmlformats.org/officeDocument/2006/relationships" r:embed="rId1"/>
          <a:srcRect/>
          <a:stretch>
            <a:fillRect/>
          </a:stretch>
        </a:blipFill>
        <a:ln>
          <a:noFill/>
        </a:ln>
      </dgm:spPr>
    </dgm:pt>
    <dgm:pt modelId="{99717D24-3C1F-3D4E-88E2-6FF506B46AF8}" type="pres">
      <dgm:prSet presAssocID="{65E5C262-DAE2-493E-8538-2D91CDC7D654}" presName="txShp" presStyleLbl="node1" presStyleIdx="2" presStyleCnt="4" custScaleX="142040" custLinFactNeighborX="4168">
        <dgm:presLayoutVars>
          <dgm:bulletEnabled val="1"/>
        </dgm:presLayoutVars>
      </dgm:prSet>
      <dgm:spPr/>
      <dgm:t>
        <a:bodyPr/>
        <a:lstStyle/>
        <a:p>
          <a:endParaRPr lang="es-CL"/>
        </a:p>
      </dgm:t>
    </dgm:pt>
    <dgm:pt modelId="{A3628C6B-58F3-2B40-AAB3-86A217E0D0A0}" type="pres">
      <dgm:prSet presAssocID="{7E7651E6-B3F8-46F9-890F-058DB6034A6B}" presName="spacing" presStyleCnt="0"/>
      <dgm:spPr/>
    </dgm:pt>
    <dgm:pt modelId="{435A7635-A326-A74D-86D7-EE3F650A1ED7}" type="pres">
      <dgm:prSet presAssocID="{A2DC0179-73D0-44DB-9CB2-6A0F6D55A2EF}" presName="composite" presStyleCnt="0"/>
      <dgm:spPr/>
    </dgm:pt>
    <dgm:pt modelId="{A19DFBE8-D0CF-624D-B61E-0DBF5074EB51}" type="pres">
      <dgm:prSet presAssocID="{A2DC0179-73D0-44DB-9CB2-6A0F6D55A2EF}" presName="imgShp" presStyleLbl="fgImgPlace1" presStyleIdx="3" presStyleCnt="4" custLinFactNeighborX="-97931" custLinFactNeighborY="230"/>
      <dgm:spPr>
        <a:blipFill>
          <a:blip xmlns:r="http://schemas.openxmlformats.org/officeDocument/2006/relationships" r:embed="rId1"/>
          <a:srcRect/>
          <a:stretch>
            <a:fillRect/>
          </a:stretch>
        </a:blipFill>
        <a:ln>
          <a:noFill/>
        </a:ln>
      </dgm:spPr>
    </dgm:pt>
    <dgm:pt modelId="{395F0DC5-5F41-3649-AF4A-A4313D270FC3}" type="pres">
      <dgm:prSet presAssocID="{A2DC0179-73D0-44DB-9CB2-6A0F6D55A2EF}" presName="txShp" presStyleLbl="node1" presStyleIdx="3" presStyleCnt="4" custScaleX="142040" custLinFactNeighborX="4168">
        <dgm:presLayoutVars>
          <dgm:bulletEnabled val="1"/>
        </dgm:presLayoutVars>
      </dgm:prSet>
      <dgm:spPr/>
      <dgm:t>
        <a:bodyPr/>
        <a:lstStyle/>
        <a:p>
          <a:endParaRPr lang="es-CL"/>
        </a:p>
      </dgm:t>
    </dgm:pt>
  </dgm:ptLst>
  <dgm:cxnLst>
    <dgm:cxn modelId="{AD2C3AAE-343A-7B4B-BA60-36F265C2965E}" type="presOf" srcId="{65E5C262-DAE2-493E-8538-2D91CDC7D654}" destId="{99717D24-3C1F-3D4E-88E2-6FF506B46AF8}" srcOrd="0" destOrd="0" presId="urn:microsoft.com/office/officeart/2005/8/layout/vList3"/>
    <dgm:cxn modelId="{EB42A03A-150C-454E-A94A-5CF0D50EBCA5}" srcId="{EB6FD11F-82CB-4D51-9C56-0E90126C2B41}" destId="{835EA2F3-39EF-4E28-B02E-3FD6B0AA1524}" srcOrd="1" destOrd="0" parTransId="{8AC8D14C-B37E-48AF-AD35-A2A4034C2824}" sibTransId="{35135E82-2860-4D40-9CE1-C23C632EE418}"/>
    <dgm:cxn modelId="{3174D040-4419-1D48-8811-B4D826EB932E}" type="presOf" srcId="{DDDE4096-1EF3-4557-8045-107B2770116E}" destId="{55F31CF0-22BB-4444-9079-65A560210B47}" srcOrd="0" destOrd="0" presId="urn:microsoft.com/office/officeart/2005/8/layout/vList3"/>
    <dgm:cxn modelId="{E99A772E-246F-4D7A-8E4C-9305BF8628DC}" srcId="{EB6FD11F-82CB-4D51-9C56-0E90126C2B41}" destId="{65E5C262-DAE2-493E-8538-2D91CDC7D654}" srcOrd="2" destOrd="0" parTransId="{2378A665-02B4-4CFC-B9BF-A3628E686F70}" sibTransId="{7E7651E6-B3F8-46F9-890F-058DB6034A6B}"/>
    <dgm:cxn modelId="{25E270F1-7F74-F54C-AAA6-EB2289B05C47}" type="presOf" srcId="{835EA2F3-39EF-4E28-B02E-3FD6B0AA1524}" destId="{0F5858DE-BAE6-F145-995D-DE8A20AB2C0C}" srcOrd="0" destOrd="0" presId="urn:microsoft.com/office/officeart/2005/8/layout/vList3"/>
    <dgm:cxn modelId="{0C3298E5-6D17-4ED9-8FDC-2D70054C680B}" srcId="{EB6FD11F-82CB-4D51-9C56-0E90126C2B41}" destId="{A2DC0179-73D0-44DB-9CB2-6A0F6D55A2EF}" srcOrd="3" destOrd="0" parTransId="{D2FAC615-68A8-4927-9BA8-58A5E2D935DC}" sibTransId="{868C68AC-B938-4224-8BA9-BE04E13A1510}"/>
    <dgm:cxn modelId="{820DD094-E8B2-5F4E-AC0F-39C9D4834BE0}" type="presOf" srcId="{A2DC0179-73D0-44DB-9CB2-6A0F6D55A2EF}" destId="{395F0DC5-5F41-3649-AF4A-A4313D270FC3}" srcOrd="0" destOrd="0" presId="urn:microsoft.com/office/officeart/2005/8/layout/vList3"/>
    <dgm:cxn modelId="{57B438A8-A65C-45C7-B65C-6ED9E6B288FB}" srcId="{EB6FD11F-82CB-4D51-9C56-0E90126C2B41}" destId="{DDDE4096-1EF3-4557-8045-107B2770116E}" srcOrd="0" destOrd="0" parTransId="{8364A93E-B09A-4E8F-843C-8F67299BAE59}" sibTransId="{4C0EA310-4468-4D0B-984C-8C043BFD4729}"/>
    <dgm:cxn modelId="{F20B52A0-D0DF-EA4A-AD1B-893D16728603}" type="presOf" srcId="{EB6FD11F-82CB-4D51-9C56-0E90126C2B41}" destId="{3774C9AE-0924-AF4D-B61B-1BDC7675C8B2}" srcOrd="0" destOrd="0" presId="urn:microsoft.com/office/officeart/2005/8/layout/vList3"/>
    <dgm:cxn modelId="{0D1F40EF-05FE-E046-83CA-8A39FDFF9453}" type="presParOf" srcId="{3774C9AE-0924-AF4D-B61B-1BDC7675C8B2}" destId="{EEDA2013-31FA-1747-84CA-473E2CBA16C0}" srcOrd="0" destOrd="0" presId="urn:microsoft.com/office/officeart/2005/8/layout/vList3"/>
    <dgm:cxn modelId="{1325F255-D9D9-324C-9EDB-7F44DBBB305E}" type="presParOf" srcId="{EEDA2013-31FA-1747-84CA-473E2CBA16C0}" destId="{02A451C7-AC7A-3546-8B2E-CB4A876F4D69}" srcOrd="0" destOrd="0" presId="urn:microsoft.com/office/officeart/2005/8/layout/vList3"/>
    <dgm:cxn modelId="{E2FC1392-6C94-324C-8A61-5EA3C88943C4}" type="presParOf" srcId="{EEDA2013-31FA-1747-84CA-473E2CBA16C0}" destId="{55F31CF0-22BB-4444-9079-65A560210B47}" srcOrd="1" destOrd="0" presId="urn:microsoft.com/office/officeart/2005/8/layout/vList3"/>
    <dgm:cxn modelId="{98B9BC7D-F8CB-8744-ACDB-9C4F0D3EB45C}" type="presParOf" srcId="{3774C9AE-0924-AF4D-B61B-1BDC7675C8B2}" destId="{EA54F042-E7FD-5A41-9775-C21B5619B17F}" srcOrd="1" destOrd="0" presId="urn:microsoft.com/office/officeart/2005/8/layout/vList3"/>
    <dgm:cxn modelId="{50F19668-4D60-F14F-8E30-3D9DFBFDAF96}" type="presParOf" srcId="{3774C9AE-0924-AF4D-B61B-1BDC7675C8B2}" destId="{7450B5AB-A931-D640-A538-D605BD1319A7}" srcOrd="2" destOrd="0" presId="urn:microsoft.com/office/officeart/2005/8/layout/vList3"/>
    <dgm:cxn modelId="{8C05FDA9-EB30-3849-A89A-9C3F7583385D}" type="presParOf" srcId="{7450B5AB-A931-D640-A538-D605BD1319A7}" destId="{822AA087-B4BA-DA42-8C9E-971521EC7C41}" srcOrd="0" destOrd="0" presId="urn:microsoft.com/office/officeart/2005/8/layout/vList3"/>
    <dgm:cxn modelId="{781AAC04-EF66-C44D-9F68-8FEF1740A85E}" type="presParOf" srcId="{7450B5AB-A931-D640-A538-D605BD1319A7}" destId="{0F5858DE-BAE6-F145-995D-DE8A20AB2C0C}" srcOrd="1" destOrd="0" presId="urn:microsoft.com/office/officeart/2005/8/layout/vList3"/>
    <dgm:cxn modelId="{82869005-6BCB-CD43-BED9-40A3754FCF99}" type="presParOf" srcId="{3774C9AE-0924-AF4D-B61B-1BDC7675C8B2}" destId="{F1BEC8FA-A208-9042-B3DF-96C619E564FE}" srcOrd="3" destOrd="0" presId="urn:microsoft.com/office/officeart/2005/8/layout/vList3"/>
    <dgm:cxn modelId="{70DEE2A6-8359-C140-8E65-258FC9F32BFC}" type="presParOf" srcId="{3774C9AE-0924-AF4D-B61B-1BDC7675C8B2}" destId="{0B77C743-6F69-6D4E-90C9-D6FFF883A2B7}" srcOrd="4" destOrd="0" presId="urn:microsoft.com/office/officeart/2005/8/layout/vList3"/>
    <dgm:cxn modelId="{F23F241E-0207-EE45-BE7F-FF45D6A72315}" type="presParOf" srcId="{0B77C743-6F69-6D4E-90C9-D6FFF883A2B7}" destId="{58319C73-EBF3-3748-99F3-C8FC42C6526F}" srcOrd="0" destOrd="0" presId="urn:microsoft.com/office/officeart/2005/8/layout/vList3"/>
    <dgm:cxn modelId="{D026F325-F8AC-C646-B63C-AF303157F6F7}" type="presParOf" srcId="{0B77C743-6F69-6D4E-90C9-D6FFF883A2B7}" destId="{99717D24-3C1F-3D4E-88E2-6FF506B46AF8}" srcOrd="1" destOrd="0" presId="urn:microsoft.com/office/officeart/2005/8/layout/vList3"/>
    <dgm:cxn modelId="{442237A1-642A-FC44-80E9-F86367FD1E35}" type="presParOf" srcId="{3774C9AE-0924-AF4D-B61B-1BDC7675C8B2}" destId="{A3628C6B-58F3-2B40-AAB3-86A217E0D0A0}" srcOrd="5" destOrd="0" presId="urn:microsoft.com/office/officeart/2005/8/layout/vList3"/>
    <dgm:cxn modelId="{E7D81200-FD0C-B743-95D9-455B92BEB420}" type="presParOf" srcId="{3774C9AE-0924-AF4D-B61B-1BDC7675C8B2}" destId="{435A7635-A326-A74D-86D7-EE3F650A1ED7}" srcOrd="6" destOrd="0" presId="urn:microsoft.com/office/officeart/2005/8/layout/vList3"/>
    <dgm:cxn modelId="{F9742B5F-6BBA-0F47-BCF0-7543A926E4BD}" type="presParOf" srcId="{435A7635-A326-A74D-86D7-EE3F650A1ED7}" destId="{A19DFBE8-D0CF-624D-B61E-0DBF5074EB51}" srcOrd="0" destOrd="0" presId="urn:microsoft.com/office/officeart/2005/8/layout/vList3"/>
    <dgm:cxn modelId="{868BCD4E-5D22-1941-98FC-42C374AC5CB5}" type="presParOf" srcId="{435A7635-A326-A74D-86D7-EE3F650A1ED7}" destId="{395F0DC5-5F41-3649-AF4A-A4313D270FC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9988E-61F4-4BEC-A127-662658A313F4}">
      <dsp:nvSpPr>
        <dsp:cNvPr id="0" name=""/>
        <dsp:cNvSpPr/>
      </dsp:nvSpPr>
      <dsp:spPr>
        <a:xfrm rot="5400000">
          <a:off x="3824690" y="-1758732"/>
          <a:ext cx="950789" cy="453140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622300">
            <a:lnSpc>
              <a:spcPct val="90000"/>
            </a:lnSpc>
            <a:spcBef>
              <a:spcPct val="0"/>
            </a:spcBef>
            <a:spcAft>
              <a:spcPct val="15000"/>
            </a:spcAft>
            <a:buChar char="••"/>
          </a:pPr>
          <a:r>
            <a:rPr lang="es-MX" sz="1400" b="0" i="0" kern="1200" dirty="0">
              <a:solidFill>
                <a:schemeClr val="accent2">
                  <a:lumMod val="50000"/>
                </a:schemeClr>
              </a:solidFill>
              <a:latin typeface="Calibri" panose="020F0502020204030204" pitchFamily="34" charset="0"/>
              <a:cs typeface="Calibri" panose="020F0502020204030204" pitchFamily="34" charset="0"/>
            </a:rPr>
            <a:t>Investigar la situación de la organización.</a:t>
          </a:r>
          <a:endParaRPr lang="es-ES" sz="1400" kern="1200" dirty="0">
            <a:solidFill>
              <a:schemeClr val="accent2">
                <a:lumMod val="50000"/>
              </a:schemeClr>
            </a:solidFill>
            <a:latin typeface="Calibri" panose="020F0502020204030204" pitchFamily="34" charset="0"/>
            <a:cs typeface="Calibri" panose="020F0502020204030204" pitchFamily="34" charset="0"/>
          </a:endParaRPr>
        </a:p>
        <a:p>
          <a:pPr marL="114300" lvl="1" indent="-114300" algn="just" defTabSz="622300">
            <a:lnSpc>
              <a:spcPct val="90000"/>
            </a:lnSpc>
            <a:spcBef>
              <a:spcPct val="0"/>
            </a:spcBef>
            <a:spcAft>
              <a:spcPct val="15000"/>
            </a:spcAft>
            <a:buChar char="••"/>
          </a:pPr>
          <a:r>
            <a:rPr lang="es-MX" sz="1400" b="0" i="0" kern="1200" dirty="0">
              <a:solidFill>
                <a:schemeClr val="accent2">
                  <a:lumMod val="50000"/>
                </a:schemeClr>
              </a:solidFill>
              <a:latin typeface="Calibri" panose="020F0502020204030204" pitchFamily="34" charset="0"/>
              <a:cs typeface="Calibri" panose="020F0502020204030204" pitchFamily="34" charset="0"/>
            </a:rPr>
            <a:t>Enfocarse en aspectos que no son accesibles por otros medios.</a:t>
          </a:r>
          <a:endParaRPr lang="es-ES" sz="1400" kern="1200" dirty="0">
            <a:solidFill>
              <a:schemeClr val="accent2">
                <a:lumMod val="50000"/>
              </a:schemeClr>
            </a:solidFill>
            <a:latin typeface="Calibri" panose="020F0502020204030204" pitchFamily="34" charset="0"/>
            <a:cs typeface="Calibri" panose="020F0502020204030204" pitchFamily="34" charset="0"/>
          </a:endParaRPr>
        </a:p>
      </dsp:txBody>
      <dsp:txXfrm rot="-5400000">
        <a:off x="2034382" y="77990"/>
        <a:ext cx="4484992" cy="857961"/>
      </dsp:txXfrm>
    </dsp:sp>
    <dsp:sp modelId="{63223FD0-C58B-44BF-AC8A-E43ED3DD8838}">
      <dsp:nvSpPr>
        <dsp:cNvPr id="0" name=""/>
        <dsp:cNvSpPr/>
      </dsp:nvSpPr>
      <dsp:spPr>
        <a:xfrm>
          <a:off x="73985" y="2099"/>
          <a:ext cx="1960395" cy="100974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ES" sz="1800" kern="1200" dirty="0">
              <a:latin typeface="Calibri" panose="020F0502020204030204" pitchFamily="34" charset="0"/>
              <a:cs typeface="Calibri" panose="020F0502020204030204" pitchFamily="34" charset="0"/>
            </a:rPr>
            <a:t>Preparación</a:t>
          </a:r>
        </a:p>
      </dsp:txBody>
      <dsp:txXfrm>
        <a:off x="123277" y="51391"/>
        <a:ext cx="1861811" cy="911158"/>
      </dsp:txXfrm>
    </dsp:sp>
    <dsp:sp modelId="{35B7096E-A355-41F5-92EC-EB2058F00CC1}">
      <dsp:nvSpPr>
        <dsp:cNvPr id="0" name=""/>
        <dsp:cNvSpPr/>
      </dsp:nvSpPr>
      <dsp:spPr>
        <a:xfrm rot="5400000">
          <a:off x="3824690" y="-698502"/>
          <a:ext cx="950789" cy="4531406"/>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622300">
            <a:lnSpc>
              <a:spcPct val="90000"/>
            </a:lnSpc>
            <a:spcBef>
              <a:spcPct val="0"/>
            </a:spcBef>
            <a:spcAft>
              <a:spcPct val="15000"/>
            </a:spcAft>
            <a:buChar char="••"/>
          </a:pPr>
          <a:r>
            <a:rPr lang="es-MX" sz="1400" b="0" i="0" kern="1200" dirty="0">
              <a:solidFill>
                <a:schemeClr val="accent3">
                  <a:lumMod val="50000"/>
                </a:schemeClr>
              </a:solidFill>
              <a:latin typeface="Calibri" panose="020F0502020204030204" pitchFamily="34" charset="0"/>
              <a:cs typeface="Calibri" panose="020F0502020204030204" pitchFamily="34" charset="0"/>
            </a:rPr>
            <a:t>Directivos: panorama general de hacia donde deberían ir las cosas</a:t>
          </a:r>
          <a:endParaRPr lang="es-ES" sz="1400" kern="1200" dirty="0">
            <a:solidFill>
              <a:schemeClr val="accent3">
                <a:lumMod val="50000"/>
              </a:schemeClr>
            </a:solidFill>
            <a:latin typeface="Calibri" panose="020F0502020204030204" pitchFamily="34" charset="0"/>
            <a:cs typeface="Calibri" panose="020F0502020204030204" pitchFamily="34" charset="0"/>
          </a:endParaRPr>
        </a:p>
        <a:p>
          <a:pPr marL="114300" lvl="1" indent="-114300" algn="just" defTabSz="622300">
            <a:lnSpc>
              <a:spcPct val="90000"/>
            </a:lnSpc>
            <a:spcBef>
              <a:spcPct val="0"/>
            </a:spcBef>
            <a:spcAft>
              <a:spcPct val="15000"/>
            </a:spcAft>
            <a:buChar char="••"/>
          </a:pPr>
          <a:r>
            <a:rPr lang="es-MX" sz="1400" b="0" i="0" kern="1200" dirty="0">
              <a:solidFill>
                <a:schemeClr val="accent3">
                  <a:lumMod val="50000"/>
                </a:schemeClr>
              </a:solidFill>
              <a:latin typeface="Calibri" panose="020F0502020204030204" pitchFamily="34" charset="0"/>
              <a:cs typeface="Calibri" panose="020F0502020204030204" pitchFamily="34" charset="0"/>
            </a:rPr>
            <a:t>Empleados que aportan detalles importantes de la operación.</a:t>
          </a:r>
          <a:endParaRPr lang="es-ES" sz="1400" kern="1200" dirty="0">
            <a:solidFill>
              <a:schemeClr val="accent3">
                <a:lumMod val="50000"/>
              </a:schemeClr>
            </a:solidFill>
            <a:latin typeface="Calibri" panose="020F0502020204030204" pitchFamily="34" charset="0"/>
            <a:cs typeface="Calibri" panose="020F0502020204030204" pitchFamily="34" charset="0"/>
          </a:endParaRPr>
        </a:p>
      </dsp:txBody>
      <dsp:txXfrm rot="-5400000">
        <a:off x="2034382" y="1138220"/>
        <a:ext cx="4484992" cy="857961"/>
      </dsp:txXfrm>
    </dsp:sp>
    <dsp:sp modelId="{943CD8CA-3B19-4C05-9821-93916A4620BC}">
      <dsp:nvSpPr>
        <dsp:cNvPr id="0" name=""/>
        <dsp:cNvSpPr/>
      </dsp:nvSpPr>
      <dsp:spPr>
        <a:xfrm>
          <a:off x="73985" y="1062329"/>
          <a:ext cx="1960395" cy="100974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L" sz="1800" b="0" i="0" kern="1200" dirty="0">
              <a:latin typeface="Calibri" panose="020F0502020204030204" pitchFamily="34" charset="0"/>
              <a:cs typeface="Calibri" panose="020F0502020204030204" pitchFamily="34" charset="0"/>
            </a:rPr>
            <a:t>Entrevistar al personal adecuado</a:t>
          </a:r>
          <a:endParaRPr lang="es-ES" sz="1800" kern="1200" dirty="0">
            <a:latin typeface="Calibri" panose="020F0502020204030204" pitchFamily="34" charset="0"/>
            <a:cs typeface="Calibri" panose="020F0502020204030204" pitchFamily="34" charset="0"/>
          </a:endParaRPr>
        </a:p>
      </dsp:txBody>
      <dsp:txXfrm>
        <a:off x="123277" y="1111621"/>
        <a:ext cx="1861811" cy="911158"/>
      </dsp:txXfrm>
    </dsp:sp>
    <dsp:sp modelId="{98FF55BC-04E4-4FCD-ADED-615657918A11}">
      <dsp:nvSpPr>
        <dsp:cNvPr id="0" name=""/>
        <dsp:cNvSpPr/>
      </dsp:nvSpPr>
      <dsp:spPr>
        <a:xfrm rot="5400000">
          <a:off x="3824690" y="361727"/>
          <a:ext cx="950789" cy="4531406"/>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MX" sz="1400" b="0" i="0" kern="1200" dirty="0">
              <a:solidFill>
                <a:schemeClr val="accent4">
                  <a:lumMod val="50000"/>
                </a:schemeClr>
              </a:solidFill>
              <a:latin typeface="Calibri" panose="020F0502020204030204" pitchFamily="34" charset="0"/>
              <a:cs typeface="Calibri" panose="020F0502020204030204" pitchFamily="34" charset="0"/>
            </a:rPr>
            <a:t>Una entrevista debería durar a lo sumo un par de horas.</a:t>
          </a:r>
          <a:endParaRPr lang="es-ES" sz="1400" kern="1200" dirty="0">
            <a:solidFill>
              <a:schemeClr val="accent4">
                <a:lumMod val="50000"/>
              </a:schemeClr>
            </a:solidFill>
            <a:latin typeface="Calibri" panose="020F0502020204030204" pitchFamily="34" charset="0"/>
            <a:cs typeface="Calibri" panose="020F0502020204030204" pitchFamily="34" charset="0"/>
          </a:endParaRPr>
        </a:p>
      </dsp:txBody>
      <dsp:txXfrm rot="-5400000">
        <a:off x="2034382" y="2198449"/>
        <a:ext cx="4484992" cy="857961"/>
      </dsp:txXfrm>
    </dsp:sp>
    <dsp:sp modelId="{CF9AF679-AD6A-45B5-8349-9D18ACBAEA1C}">
      <dsp:nvSpPr>
        <dsp:cNvPr id="0" name=""/>
        <dsp:cNvSpPr/>
      </dsp:nvSpPr>
      <dsp:spPr>
        <a:xfrm>
          <a:off x="73985" y="2122559"/>
          <a:ext cx="1960395" cy="10097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L" sz="1800" b="0" i="0" kern="1200" dirty="0">
              <a:latin typeface="Calibri" panose="020F0502020204030204" pitchFamily="34" charset="0"/>
              <a:cs typeface="Calibri" panose="020F0502020204030204" pitchFamily="34" charset="0"/>
            </a:rPr>
            <a:t>Duración</a:t>
          </a:r>
          <a:endParaRPr lang="es-ES" sz="1800" kern="1200" dirty="0">
            <a:latin typeface="Calibri" panose="020F0502020204030204" pitchFamily="34" charset="0"/>
            <a:cs typeface="Calibri" panose="020F0502020204030204" pitchFamily="34" charset="0"/>
          </a:endParaRPr>
        </a:p>
      </dsp:txBody>
      <dsp:txXfrm>
        <a:off x="123277" y="2171851"/>
        <a:ext cx="1861811" cy="911158"/>
      </dsp:txXfrm>
    </dsp:sp>
    <dsp:sp modelId="{E24165A1-79AF-4FBF-B2E1-E461B3298E5C}">
      <dsp:nvSpPr>
        <dsp:cNvPr id="0" name=""/>
        <dsp:cNvSpPr/>
      </dsp:nvSpPr>
      <dsp:spPr>
        <a:xfrm rot="5400000">
          <a:off x="3824690" y="1421956"/>
          <a:ext cx="950789" cy="4531406"/>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622300">
            <a:lnSpc>
              <a:spcPct val="90000"/>
            </a:lnSpc>
            <a:spcBef>
              <a:spcPct val="0"/>
            </a:spcBef>
            <a:spcAft>
              <a:spcPct val="15000"/>
            </a:spcAft>
            <a:buChar char="••"/>
          </a:pPr>
          <a:r>
            <a:rPr lang="es-MX" sz="1400" b="0" i="0" kern="1200" dirty="0">
              <a:solidFill>
                <a:schemeClr val="accent5">
                  <a:lumMod val="50000"/>
                </a:schemeClr>
              </a:solidFill>
              <a:latin typeface="Calibri" panose="020F0502020204030204" pitchFamily="34" charset="0"/>
              <a:cs typeface="Calibri" panose="020F0502020204030204" pitchFamily="34" charset="0"/>
            </a:rPr>
            <a:t>Se recomienda utilizar preguntas abiertas, donde los entrevistados puedan elaborar y dar detalles, más allá de simplemente responder “si” o “no”.</a:t>
          </a:r>
          <a:endParaRPr lang="es-ES" sz="1400" kern="1200" dirty="0">
            <a:solidFill>
              <a:schemeClr val="accent5">
                <a:lumMod val="50000"/>
              </a:schemeClr>
            </a:solidFill>
            <a:latin typeface="Calibri" panose="020F0502020204030204" pitchFamily="34" charset="0"/>
            <a:cs typeface="Calibri" panose="020F0502020204030204" pitchFamily="34" charset="0"/>
          </a:endParaRPr>
        </a:p>
      </dsp:txBody>
      <dsp:txXfrm rot="-5400000">
        <a:off x="2034382" y="3258678"/>
        <a:ext cx="4484992" cy="857961"/>
      </dsp:txXfrm>
    </dsp:sp>
    <dsp:sp modelId="{DDA94ECA-4F13-45CA-BEFE-A132799D09AF}">
      <dsp:nvSpPr>
        <dsp:cNvPr id="0" name=""/>
        <dsp:cNvSpPr/>
      </dsp:nvSpPr>
      <dsp:spPr>
        <a:xfrm>
          <a:off x="73985" y="3182788"/>
          <a:ext cx="1960395" cy="100974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s-CL" sz="1800" b="0" i="0" kern="1200" dirty="0">
              <a:latin typeface="Calibri" panose="020F0502020204030204" pitchFamily="34" charset="0"/>
              <a:cs typeface="Calibri" panose="020F0502020204030204" pitchFamily="34" charset="0"/>
            </a:rPr>
            <a:t>Formato</a:t>
          </a:r>
          <a:endParaRPr lang="es-ES" sz="1800" kern="1200" dirty="0">
            <a:latin typeface="Calibri" panose="020F0502020204030204" pitchFamily="34" charset="0"/>
            <a:cs typeface="Calibri" panose="020F0502020204030204" pitchFamily="34" charset="0"/>
          </a:endParaRPr>
        </a:p>
      </dsp:txBody>
      <dsp:txXfrm>
        <a:off x="123277" y="3232080"/>
        <a:ext cx="1861811" cy="911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31CF0-22BB-4444-9079-65A560210B47}">
      <dsp:nvSpPr>
        <dsp:cNvPr id="0" name=""/>
        <dsp:cNvSpPr/>
      </dsp:nvSpPr>
      <dsp:spPr>
        <a:xfrm rot="10800000">
          <a:off x="431445" y="1955"/>
          <a:ext cx="7351604" cy="851708"/>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80" tIns="64770" rIns="120904" bIns="64770" numCol="1" spcCol="1270" anchor="ctr" anchorCtr="0">
          <a:noAutofit/>
        </a:bodyPr>
        <a:lstStyle/>
        <a:p>
          <a:pPr lvl="0" algn="ctr" defTabSz="755650">
            <a:lnSpc>
              <a:spcPct val="90000"/>
            </a:lnSpc>
            <a:spcBef>
              <a:spcPct val="0"/>
            </a:spcBef>
            <a:spcAft>
              <a:spcPct val="35000"/>
            </a:spcAft>
          </a:pPr>
          <a:r>
            <a:rPr lang="es-MX" sz="1700" b="0" i="0" kern="1200" dirty="0">
              <a:latin typeface="Calibri" panose="020F0502020204030204" pitchFamily="34" charset="0"/>
              <a:cs typeface="Calibri" panose="020F0502020204030204" pitchFamily="34" charset="0"/>
            </a:rPr>
            <a:t>Al demostrar las funciones del sistema se identifican las discrepancias entre los desarrolladores y los usuarios.</a:t>
          </a:r>
          <a:endParaRPr lang="es-ES" sz="1700" kern="1200" dirty="0">
            <a:latin typeface="Calibri" panose="020F0502020204030204" pitchFamily="34" charset="0"/>
            <a:cs typeface="Calibri" panose="020F0502020204030204" pitchFamily="34" charset="0"/>
          </a:endParaRPr>
        </a:p>
      </dsp:txBody>
      <dsp:txXfrm rot="10800000">
        <a:off x="644372" y="1955"/>
        <a:ext cx="7138677" cy="851708"/>
      </dsp:txXfrm>
    </dsp:sp>
    <dsp:sp modelId="{02A451C7-AC7A-3546-8B2E-CB4A876F4D69}">
      <dsp:nvSpPr>
        <dsp:cNvPr id="0" name=""/>
        <dsp:cNvSpPr/>
      </dsp:nvSpPr>
      <dsp:spPr>
        <a:xfrm>
          <a:off x="43720" y="35265"/>
          <a:ext cx="851708" cy="851708"/>
        </a:xfrm>
        <a:prstGeom prst="ellipse">
          <a:avLst/>
        </a:prstGeom>
        <a:blipFill>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0F5858DE-BAE6-F145-995D-DE8A20AB2C0C}">
      <dsp:nvSpPr>
        <dsp:cNvPr id="0" name=""/>
        <dsp:cNvSpPr/>
      </dsp:nvSpPr>
      <dsp:spPr>
        <a:xfrm rot="10800000">
          <a:off x="431445" y="1107904"/>
          <a:ext cx="7351604" cy="851708"/>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80" tIns="64770" rIns="120904" bIns="64770" numCol="1" spcCol="1270" anchor="ctr" anchorCtr="0">
          <a:noAutofit/>
        </a:bodyPr>
        <a:lstStyle/>
        <a:p>
          <a:pPr lvl="0" algn="ctr" defTabSz="755650">
            <a:lnSpc>
              <a:spcPct val="90000"/>
            </a:lnSpc>
            <a:spcBef>
              <a:spcPct val="0"/>
            </a:spcBef>
            <a:spcAft>
              <a:spcPct val="35000"/>
            </a:spcAft>
          </a:pPr>
          <a:r>
            <a:rPr lang="es-MX" sz="1700" b="0" i="0" kern="1200" dirty="0">
              <a:latin typeface="Calibri" panose="020F0502020204030204" pitchFamily="34" charset="0"/>
              <a:cs typeface="Calibri" panose="020F0502020204030204" pitchFamily="34" charset="0"/>
            </a:rPr>
            <a:t>Durante el desarrollo del prototipo, el personal del desarrollo de software puede darse cuenta de que los requerimientos son inconsistentes y/o están incompletos.</a:t>
          </a:r>
          <a:endParaRPr lang="es-ES" sz="1700" kern="1200" dirty="0">
            <a:latin typeface="Calibri" panose="020F0502020204030204" pitchFamily="34" charset="0"/>
            <a:cs typeface="Calibri" panose="020F0502020204030204" pitchFamily="34" charset="0"/>
          </a:endParaRPr>
        </a:p>
      </dsp:txBody>
      <dsp:txXfrm rot="10800000">
        <a:off x="644372" y="1107904"/>
        <a:ext cx="7138677" cy="851708"/>
      </dsp:txXfrm>
    </dsp:sp>
    <dsp:sp modelId="{822AA087-B4BA-DA42-8C9E-971521EC7C41}">
      <dsp:nvSpPr>
        <dsp:cNvPr id="0" name=""/>
        <dsp:cNvSpPr/>
      </dsp:nvSpPr>
      <dsp:spPr>
        <a:xfrm>
          <a:off x="43720" y="1141215"/>
          <a:ext cx="851708" cy="851708"/>
        </a:xfrm>
        <a:prstGeom prst="ellipse">
          <a:avLst/>
        </a:prstGeom>
        <a:blipFill>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99717D24-3C1F-3D4E-88E2-6FF506B46AF8}">
      <dsp:nvSpPr>
        <dsp:cNvPr id="0" name=""/>
        <dsp:cNvSpPr/>
      </dsp:nvSpPr>
      <dsp:spPr>
        <a:xfrm rot="10800000">
          <a:off x="431445" y="2213854"/>
          <a:ext cx="7351604" cy="851708"/>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80" tIns="64770" rIns="120904" bIns="64770" numCol="1" spcCol="1270" anchor="ctr" anchorCtr="0">
          <a:noAutofit/>
        </a:bodyPr>
        <a:lstStyle/>
        <a:p>
          <a:pPr lvl="0" algn="ctr" defTabSz="755650">
            <a:lnSpc>
              <a:spcPct val="90000"/>
            </a:lnSpc>
            <a:spcBef>
              <a:spcPct val="0"/>
            </a:spcBef>
            <a:spcAft>
              <a:spcPct val="35000"/>
            </a:spcAft>
          </a:pPr>
          <a:r>
            <a:rPr lang="es-MX" sz="1700" b="0" i="0" kern="1200" dirty="0">
              <a:latin typeface="Calibri" panose="020F0502020204030204" pitchFamily="34" charset="0"/>
              <a:cs typeface="Calibri" panose="020F0502020204030204" pitchFamily="34" charset="0"/>
            </a:rPr>
            <a:t>Aunque limitado, se dispone rápidamente de un sistema que funciona y demuestra la factibilidad y usabilidad de la aplicación a administrar.</a:t>
          </a:r>
          <a:endParaRPr lang="es-ES" sz="1700" kern="1200" dirty="0">
            <a:latin typeface="Calibri" panose="020F0502020204030204" pitchFamily="34" charset="0"/>
            <a:cs typeface="Calibri" panose="020F0502020204030204" pitchFamily="34" charset="0"/>
          </a:endParaRPr>
        </a:p>
      </dsp:txBody>
      <dsp:txXfrm rot="10800000">
        <a:off x="644372" y="2213854"/>
        <a:ext cx="7138677" cy="851708"/>
      </dsp:txXfrm>
    </dsp:sp>
    <dsp:sp modelId="{58319C73-EBF3-3748-99F3-C8FC42C6526F}">
      <dsp:nvSpPr>
        <dsp:cNvPr id="0" name=""/>
        <dsp:cNvSpPr/>
      </dsp:nvSpPr>
      <dsp:spPr>
        <a:xfrm>
          <a:off x="43720" y="2247164"/>
          <a:ext cx="851708" cy="851708"/>
        </a:xfrm>
        <a:prstGeom prst="ellipse">
          <a:avLst/>
        </a:prstGeom>
        <a:blipFill>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395F0DC5-5F41-3649-AF4A-A4313D270FC3}">
      <dsp:nvSpPr>
        <dsp:cNvPr id="0" name=""/>
        <dsp:cNvSpPr/>
      </dsp:nvSpPr>
      <dsp:spPr>
        <a:xfrm rot="10800000">
          <a:off x="431445" y="3319803"/>
          <a:ext cx="7351604" cy="851708"/>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580" tIns="64770" rIns="120904" bIns="64770" numCol="1" spcCol="1270" anchor="ctr" anchorCtr="0">
          <a:noAutofit/>
        </a:bodyPr>
        <a:lstStyle/>
        <a:p>
          <a:pPr lvl="0" algn="ctr" defTabSz="755650">
            <a:lnSpc>
              <a:spcPct val="90000"/>
            </a:lnSpc>
            <a:spcBef>
              <a:spcPct val="0"/>
            </a:spcBef>
            <a:spcAft>
              <a:spcPct val="35000"/>
            </a:spcAft>
          </a:pPr>
          <a:r>
            <a:rPr lang="es-MX" sz="1700" b="0" i="0" kern="1200" dirty="0">
              <a:latin typeface="Calibri" panose="020F0502020204030204" pitchFamily="34" charset="0"/>
              <a:cs typeface="Calibri" panose="020F0502020204030204" pitchFamily="34" charset="0"/>
            </a:rPr>
            <a:t>El prototipo se utiliza como base para escribir la especificación para la producción.</a:t>
          </a:r>
          <a:endParaRPr lang="es-ES" sz="1700" kern="1200" dirty="0">
            <a:latin typeface="Calibri" panose="020F0502020204030204" pitchFamily="34" charset="0"/>
            <a:cs typeface="Calibri" panose="020F0502020204030204" pitchFamily="34" charset="0"/>
          </a:endParaRPr>
        </a:p>
      </dsp:txBody>
      <dsp:txXfrm rot="10800000">
        <a:off x="644372" y="3319803"/>
        <a:ext cx="7138677" cy="851708"/>
      </dsp:txXfrm>
    </dsp:sp>
    <dsp:sp modelId="{A19DFBE8-D0CF-624D-B61E-0DBF5074EB51}">
      <dsp:nvSpPr>
        <dsp:cNvPr id="0" name=""/>
        <dsp:cNvSpPr/>
      </dsp:nvSpPr>
      <dsp:spPr>
        <a:xfrm>
          <a:off x="43720" y="3321758"/>
          <a:ext cx="851708" cy="851708"/>
        </a:xfrm>
        <a:prstGeom prst="ellipse">
          <a:avLst/>
        </a:prstGeom>
        <a:blipFill>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33317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96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03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23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9">
  <p:cSld name="TITLE_3_3_1">
    <p:bg>
      <p:bgPr>
        <a:solidFill>
          <a:schemeClr val="accent6"/>
        </a:solidFill>
        <a:effectLst/>
      </p:bgPr>
    </p:bg>
    <p:spTree>
      <p:nvGrpSpPr>
        <p:cNvPr id="1" name="Shape 65"/>
        <p:cNvGrpSpPr/>
        <p:nvPr/>
      </p:nvGrpSpPr>
      <p:grpSpPr>
        <a:xfrm>
          <a:off x="0" y="0"/>
          <a:ext cx="0" cy="0"/>
          <a:chOff x="0" y="0"/>
          <a:chExt cx="0" cy="0"/>
        </a:xfrm>
      </p:grpSpPr>
      <p:sp>
        <p:nvSpPr>
          <p:cNvPr id="66" name="Google Shape;66;p11"/>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7" name="Google Shape;67;p11"/>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68" name="Google Shape;68;p11"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0" name="Google Shape;70;p11"/>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ón 10">
  <p:cSld name="TITLE_3_4_1">
    <p:bg>
      <p:bgPr>
        <a:solidFill>
          <a:srgbClr val="733814"/>
        </a:solidFill>
        <a:effectLst/>
      </p:bgPr>
    </p:bg>
    <p:spTree>
      <p:nvGrpSpPr>
        <p:cNvPr id="1" name="Shape 71"/>
        <p:cNvGrpSpPr/>
        <p:nvPr/>
      </p:nvGrpSpPr>
      <p:grpSpPr>
        <a:xfrm>
          <a:off x="0" y="0"/>
          <a:ext cx="0" cy="0"/>
          <a:chOff x="0" y="0"/>
          <a:chExt cx="0" cy="0"/>
        </a:xfrm>
      </p:grpSpPr>
      <p:sp>
        <p:nvSpPr>
          <p:cNvPr id="72" name="Google Shape;72;p12"/>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73" name="Google Shape;73;p12"/>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74" name="Google Shape;74;p12"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6" name="Google Shape;76;p12"/>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cabezado de sección 11">
  <p:cSld name="TITLE_3_5_1">
    <p:bg>
      <p:bgPr>
        <a:solidFill>
          <a:srgbClr val="6C7A8A"/>
        </a:solidFill>
        <a:effectLst/>
      </p:bgPr>
    </p:bg>
    <p:spTree>
      <p:nvGrpSpPr>
        <p:cNvPr id="1" name="Shape 77"/>
        <p:cNvGrpSpPr/>
        <p:nvPr/>
      </p:nvGrpSpPr>
      <p:grpSpPr>
        <a:xfrm>
          <a:off x="0" y="0"/>
          <a:ext cx="0" cy="0"/>
          <a:chOff x="0" y="0"/>
          <a:chExt cx="0" cy="0"/>
        </a:xfrm>
      </p:grpSpPr>
      <p:sp>
        <p:nvSpPr>
          <p:cNvPr id="78" name="Google Shape;78;p13"/>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79" name="Google Shape;79;p13"/>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80" name="Google Shape;80;p13"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2" name="Google Shape;82;p13"/>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C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42330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2" preserve="1" userDrawn="1">
  <p:cSld name="Título y objetos 2">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940628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objetos 4" userDrawn="1">
  <p:cSld name="OBJECT_1_1">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y objetos 5" userDrawn="1">
  <p:cSld name="OBJECT_1_1_1">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6" userDrawn="1">
  <p:cSld name="OBJECT_1_1_1_1">
    <p:spTree>
      <p:nvGrpSpPr>
        <p:cNvPr id="1" name="Shape 123"/>
        <p:cNvGrpSpPr/>
        <p:nvPr/>
      </p:nvGrpSpPr>
      <p:grpSpPr>
        <a:xfrm>
          <a:off x="0" y="0"/>
          <a:ext cx="0" cy="0"/>
          <a:chOff x="0" y="0"/>
          <a:chExt cx="0" cy="0"/>
        </a:xfrm>
      </p:grpSpPr>
      <p:sp>
        <p:nvSpPr>
          <p:cNvPr id="125" name="Google Shape;125;p19"/>
          <p:cNvSpPr/>
          <p:nvPr/>
        </p:nvSpPr>
        <p:spPr>
          <a:xfrm>
            <a:off x="770850" y="212725"/>
            <a:ext cx="903600" cy="813000"/>
          </a:xfrm>
          <a:prstGeom prst="parallelogram">
            <a:avLst>
              <a:gd name="adj" fmla="val 453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146422" y="212725"/>
            <a:ext cx="903600" cy="813000"/>
          </a:xfrm>
          <a:prstGeom prst="parallelogram">
            <a:avLst>
              <a:gd name="adj" fmla="val 45310"/>
            </a:avLst>
          </a:prstGeom>
          <a:gradFill>
            <a:gsLst>
              <a:gs pos="0">
                <a:srgbClr val="FFFFFF"/>
              </a:gs>
              <a:gs pos="65000">
                <a:schemeClr val="l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9"/>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30" name="Google Shape;130;p19"/>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F9F64A49-AA15-AD43-B19D-23A4EB8DE7D9}"/>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C0378FBE-0A93-5149-B627-D48D44139BE0}"/>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BA47B549-B97C-0241-A1C4-9A8B97970C78}"/>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7" userDrawn="1">
  <p:cSld name="OBJECT_1_1_1_1_1">
    <p:spTree>
      <p:nvGrpSpPr>
        <p:cNvPr id="1" name="Shape 131"/>
        <p:cNvGrpSpPr/>
        <p:nvPr/>
      </p:nvGrpSpPr>
      <p:grpSpPr>
        <a:xfrm>
          <a:off x="0" y="0"/>
          <a:ext cx="0" cy="0"/>
          <a:chOff x="0" y="0"/>
          <a:chExt cx="0" cy="0"/>
        </a:xfrm>
      </p:grpSpPr>
      <p:sp>
        <p:nvSpPr>
          <p:cNvPr id="133" name="Google Shape;133;p20"/>
          <p:cNvSpPr/>
          <p:nvPr/>
        </p:nvSpPr>
        <p:spPr>
          <a:xfrm>
            <a:off x="770850" y="212725"/>
            <a:ext cx="903600" cy="813000"/>
          </a:xfrm>
          <a:prstGeom prst="parallelogram">
            <a:avLst>
              <a:gd name="adj" fmla="val 45310"/>
            </a:avLst>
          </a:prstGeom>
          <a:solidFill>
            <a:srgbClr val="172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46422" y="212725"/>
            <a:ext cx="903600" cy="813000"/>
          </a:xfrm>
          <a:prstGeom prst="parallelogram">
            <a:avLst>
              <a:gd name="adj" fmla="val 45310"/>
            </a:avLst>
          </a:prstGeom>
          <a:gradFill>
            <a:gsLst>
              <a:gs pos="0">
                <a:srgbClr val="FFFFFF"/>
              </a:gs>
              <a:gs pos="65000">
                <a:schemeClr val="dk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0"/>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38" name="Google Shape;138;p20"/>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E0CD6B66-0C30-4048-97AF-E49807E1713D}"/>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365FB017-8A73-7641-8A9B-C117A1F567E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E6E8C38B-248D-584C-A0CD-95E147EA7E16}"/>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reserve="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3136396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objetos 8" userDrawn="1">
  <p:cSld name="OBJECT_1_1_1_1_2">
    <p:spTree>
      <p:nvGrpSpPr>
        <p:cNvPr id="1" name="Shape 139"/>
        <p:cNvGrpSpPr/>
        <p:nvPr/>
      </p:nvGrpSpPr>
      <p:grpSpPr>
        <a:xfrm>
          <a:off x="0" y="0"/>
          <a:ext cx="0" cy="0"/>
          <a:chOff x="0" y="0"/>
          <a:chExt cx="0" cy="0"/>
        </a:xfrm>
      </p:grpSpPr>
      <p:sp>
        <p:nvSpPr>
          <p:cNvPr id="141" name="Google Shape;141;p21"/>
          <p:cNvSpPr/>
          <p:nvPr/>
        </p:nvSpPr>
        <p:spPr>
          <a:xfrm>
            <a:off x="770850" y="212725"/>
            <a:ext cx="903600" cy="813000"/>
          </a:xfrm>
          <a:prstGeom prst="parallelogram">
            <a:avLst>
              <a:gd name="adj" fmla="val 453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146422" y="212725"/>
            <a:ext cx="903600" cy="813000"/>
          </a:xfrm>
          <a:prstGeom prst="parallelogram">
            <a:avLst>
              <a:gd name="adj" fmla="val 45310"/>
            </a:avLst>
          </a:prstGeom>
          <a:gradFill>
            <a:gsLst>
              <a:gs pos="0">
                <a:srgbClr val="FFFFFF"/>
              </a:gs>
              <a:gs pos="65000">
                <a:schemeClr val="accent5"/>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1"/>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46" name="Google Shape;146;p21"/>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2EDBA09C-302A-1C41-8F98-65626DCF626C}"/>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06504940-741B-C745-B16F-6E8CD745A83C}"/>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71EC0C48-E953-CB48-ABA4-F2147FC0AA9D}"/>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objetos 9" userDrawn="1">
  <p:cSld name="OBJECT_1_1_1_1_3">
    <p:spTree>
      <p:nvGrpSpPr>
        <p:cNvPr id="1" name="Shape 147"/>
        <p:cNvGrpSpPr/>
        <p:nvPr/>
      </p:nvGrpSpPr>
      <p:grpSpPr>
        <a:xfrm>
          <a:off x="0" y="0"/>
          <a:ext cx="0" cy="0"/>
          <a:chOff x="0" y="0"/>
          <a:chExt cx="0" cy="0"/>
        </a:xfrm>
      </p:grpSpPr>
      <p:sp>
        <p:nvSpPr>
          <p:cNvPr id="149" name="Google Shape;149;p22"/>
          <p:cNvSpPr/>
          <p:nvPr/>
        </p:nvSpPr>
        <p:spPr>
          <a:xfrm>
            <a:off x="770850" y="212725"/>
            <a:ext cx="903600" cy="813000"/>
          </a:xfrm>
          <a:prstGeom prst="parallelogram">
            <a:avLst>
              <a:gd name="adj" fmla="val 453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146422" y="212725"/>
            <a:ext cx="903600" cy="813000"/>
          </a:xfrm>
          <a:prstGeom prst="parallelogram">
            <a:avLst>
              <a:gd name="adj" fmla="val 45310"/>
            </a:avLst>
          </a:prstGeom>
          <a:gradFill>
            <a:gsLst>
              <a:gs pos="0">
                <a:srgbClr val="FFFFFF"/>
              </a:gs>
              <a:gs pos="65000">
                <a:schemeClr val="accent6"/>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2"/>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54" name="Google Shape;154;p22"/>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98506860-82C1-C742-81EF-95080A86BBF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4A14658D-FD9F-BB4B-A77B-73C0D1D7695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A316BD60-F0BE-3240-8703-0B559F5F3285}"/>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10" userDrawn="1">
  <p:cSld name="OBJECT_1_1_1_1_4">
    <p:spTree>
      <p:nvGrpSpPr>
        <p:cNvPr id="1" name="Shape 155"/>
        <p:cNvGrpSpPr/>
        <p:nvPr/>
      </p:nvGrpSpPr>
      <p:grpSpPr>
        <a:xfrm>
          <a:off x="0" y="0"/>
          <a:ext cx="0" cy="0"/>
          <a:chOff x="0" y="0"/>
          <a:chExt cx="0" cy="0"/>
        </a:xfrm>
      </p:grpSpPr>
      <p:sp>
        <p:nvSpPr>
          <p:cNvPr id="157" name="Google Shape;157;p23"/>
          <p:cNvSpPr/>
          <p:nvPr/>
        </p:nvSpPr>
        <p:spPr>
          <a:xfrm>
            <a:off x="770850" y="212725"/>
            <a:ext cx="903600" cy="813000"/>
          </a:xfrm>
          <a:prstGeom prst="parallelogram">
            <a:avLst>
              <a:gd name="adj" fmla="val 45310"/>
            </a:avLst>
          </a:prstGeom>
          <a:solidFill>
            <a:srgbClr val="733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146422" y="212725"/>
            <a:ext cx="903600" cy="813000"/>
          </a:xfrm>
          <a:prstGeom prst="parallelogram">
            <a:avLst>
              <a:gd name="adj" fmla="val 45310"/>
            </a:avLst>
          </a:prstGeom>
          <a:gradFill>
            <a:gsLst>
              <a:gs pos="0">
                <a:srgbClr val="FFFFFF"/>
              </a:gs>
              <a:gs pos="65000">
                <a:srgbClr val="733814"/>
              </a:gs>
              <a:gs pos="100000">
                <a:srgbClr val="73381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23"/>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62" name="Google Shape;162;p2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8174ED3F-1A75-2247-B499-0A503303BF08}"/>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B1904159-2F0A-BE4F-A26F-DFF874DBEBAC}"/>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A041B705-E896-4244-BEA1-894067D09E3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objetos 11" userDrawn="1">
  <p:cSld name="OBJECT_1_1_1_1_5">
    <p:spTree>
      <p:nvGrpSpPr>
        <p:cNvPr id="1" name="Shape 163"/>
        <p:cNvGrpSpPr/>
        <p:nvPr/>
      </p:nvGrpSpPr>
      <p:grpSpPr>
        <a:xfrm>
          <a:off x="0" y="0"/>
          <a:ext cx="0" cy="0"/>
          <a:chOff x="0" y="0"/>
          <a:chExt cx="0" cy="0"/>
        </a:xfrm>
      </p:grpSpPr>
      <p:sp>
        <p:nvSpPr>
          <p:cNvPr id="165" name="Google Shape;165;p24"/>
          <p:cNvSpPr/>
          <p:nvPr/>
        </p:nvSpPr>
        <p:spPr>
          <a:xfrm>
            <a:off x="770850" y="212725"/>
            <a:ext cx="903600" cy="813000"/>
          </a:xfrm>
          <a:prstGeom prst="parallelogram">
            <a:avLst>
              <a:gd name="adj" fmla="val 45310"/>
            </a:avLst>
          </a:prstGeom>
          <a:solidFill>
            <a:srgbClr val="6C7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a:off x="146422" y="212725"/>
            <a:ext cx="903600" cy="813000"/>
          </a:xfrm>
          <a:prstGeom prst="parallelogram">
            <a:avLst>
              <a:gd name="adj" fmla="val 45310"/>
            </a:avLst>
          </a:prstGeom>
          <a:gradFill>
            <a:gsLst>
              <a:gs pos="0">
                <a:srgbClr val="FFFFFF"/>
              </a:gs>
              <a:gs pos="65000">
                <a:srgbClr val="6C7A8A"/>
              </a:gs>
              <a:gs pos="100000">
                <a:srgbClr val="6C7A8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70" name="Google Shape;170;p2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9" name="Google Shape;84;p14">
            <a:extLst>
              <a:ext uri="{FF2B5EF4-FFF2-40B4-BE49-F238E27FC236}">
                <a16:creationId xmlns:a16="http://schemas.microsoft.com/office/drawing/2014/main" xmlns="" id="{3414C57E-9E46-5247-A2B7-B8D535BBAFC3}"/>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 name="Google Shape;87;p14">
            <a:extLst>
              <a:ext uri="{FF2B5EF4-FFF2-40B4-BE49-F238E27FC236}">
                <a16:creationId xmlns:a16="http://schemas.microsoft.com/office/drawing/2014/main" xmlns="" id="{E9112587-ADDB-1A41-8276-B1AA109823D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E8FDB471-52C8-5E4C-B1F5-77D932000C0B}"/>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os objetos" preserve="1" userDrawn="1">
  <p:cSld name="Dos objetos">
    <p:spTree>
      <p:nvGrpSpPr>
        <p:cNvPr id="1" name="Shape 171"/>
        <p:cNvGrpSpPr/>
        <p:nvPr/>
      </p:nvGrpSpPr>
      <p:grpSpPr>
        <a:xfrm>
          <a:off x="0" y="0"/>
          <a:ext cx="0" cy="0"/>
          <a:chOff x="0" y="0"/>
          <a:chExt cx="0" cy="0"/>
        </a:xfrm>
      </p:grpSpPr>
      <p:sp>
        <p:nvSpPr>
          <p:cNvPr id="174" name="Google Shape;174;p2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78" name="Google Shape;178;p25"/>
          <p:cNvSpPr txBox="1">
            <a:spLocks noGrp="1"/>
          </p:cNvSpPr>
          <p:nvPr>
            <p:ph type="body" idx="1"/>
          </p:nvPr>
        </p:nvSpPr>
        <p:spPr>
          <a:xfrm>
            <a:off x="294150" y="1218600"/>
            <a:ext cx="408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79" name="Google Shape;179;p25"/>
          <p:cNvSpPr txBox="1">
            <a:spLocks noGrp="1"/>
          </p:cNvSpPr>
          <p:nvPr>
            <p:ph type="body" idx="2"/>
          </p:nvPr>
        </p:nvSpPr>
        <p:spPr>
          <a:xfrm>
            <a:off x="4840350" y="1218600"/>
            <a:ext cx="408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10" name="Google Shape;84;p14">
            <a:extLst>
              <a:ext uri="{FF2B5EF4-FFF2-40B4-BE49-F238E27FC236}">
                <a16:creationId xmlns:a16="http://schemas.microsoft.com/office/drawing/2014/main" xmlns="" id="{F8C3C079-20CD-EB4A-9E55-B458EA1AF2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AAAE218-B604-B348-BFDD-8F63B1C30796}"/>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2" name="Google Shape;7;p1">
            <a:extLst>
              <a:ext uri="{FF2B5EF4-FFF2-40B4-BE49-F238E27FC236}">
                <a16:creationId xmlns:a16="http://schemas.microsoft.com/office/drawing/2014/main" xmlns="" id="{9E75C012-CDD0-8948-8230-0E36C2505196}"/>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830509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regar Imagen" userDrawn="1">
  <p:cSld name="TWO_OBJECTS_1_1">
    <p:spTree>
      <p:nvGrpSpPr>
        <p:cNvPr id="1" name="Shape 180"/>
        <p:cNvGrpSpPr/>
        <p:nvPr/>
      </p:nvGrpSpPr>
      <p:grpSpPr>
        <a:xfrm>
          <a:off x="0" y="0"/>
          <a:ext cx="0" cy="0"/>
          <a:chOff x="0" y="0"/>
          <a:chExt cx="0" cy="0"/>
        </a:xfrm>
      </p:grpSpPr>
      <p:sp>
        <p:nvSpPr>
          <p:cNvPr id="183" name="Google Shape;183;p26"/>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87" name="Google Shape;187;p26"/>
          <p:cNvSpPr txBox="1">
            <a:spLocks noGrp="1"/>
          </p:cNvSpPr>
          <p:nvPr>
            <p:ph type="body" idx="1"/>
          </p:nvPr>
        </p:nvSpPr>
        <p:spPr>
          <a:xfrm>
            <a:off x="294150" y="1218600"/>
            <a:ext cx="408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FB71232B-BF2C-FD48-8779-39A80B73656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D5A5C05B-DE70-AE49-93F2-97E7FE914F2D}"/>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46310E56-580E-FB48-8B83-5D478363CD17}"/>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ido con título" userDrawn="1">
  <p:cSld name="OBJECT_WITH_CAPTION_TEXT_1">
    <p:spTree>
      <p:nvGrpSpPr>
        <p:cNvPr id="1" name="Shape 188"/>
        <p:cNvGrpSpPr/>
        <p:nvPr/>
      </p:nvGrpSpPr>
      <p:grpSpPr>
        <a:xfrm>
          <a:off x="0" y="0"/>
          <a:ext cx="0" cy="0"/>
          <a:chOff x="0" y="0"/>
          <a:chExt cx="0" cy="0"/>
        </a:xfrm>
      </p:grpSpPr>
      <p:sp>
        <p:nvSpPr>
          <p:cNvPr id="192" name="Google Shape;192;p27"/>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96" name="Google Shape;196;p27"/>
          <p:cNvSpPr txBox="1">
            <a:spLocks noGrp="1"/>
          </p:cNvSpPr>
          <p:nvPr>
            <p:ph type="body" idx="1"/>
          </p:nvPr>
        </p:nvSpPr>
        <p:spPr>
          <a:xfrm>
            <a:off x="294150" y="1218600"/>
            <a:ext cx="8555700" cy="2412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197" name="Google Shape;197;p27"/>
          <p:cNvSpPr txBox="1">
            <a:spLocks noGrp="1"/>
          </p:cNvSpPr>
          <p:nvPr>
            <p:ph type="body" idx="3"/>
          </p:nvPr>
        </p:nvSpPr>
        <p:spPr>
          <a:xfrm>
            <a:off x="370350" y="3847775"/>
            <a:ext cx="8555700" cy="2412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11" name="Google Shape;84;p14">
            <a:extLst>
              <a:ext uri="{FF2B5EF4-FFF2-40B4-BE49-F238E27FC236}">
                <a16:creationId xmlns:a16="http://schemas.microsoft.com/office/drawing/2014/main" xmlns="" id="{D13152F6-8CA9-8D4B-9433-242C2DB31DB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2" name="Google Shape;87;p14">
            <a:extLst>
              <a:ext uri="{FF2B5EF4-FFF2-40B4-BE49-F238E27FC236}">
                <a16:creationId xmlns:a16="http://schemas.microsoft.com/office/drawing/2014/main" xmlns="" id="{73274D2F-4EE1-FA43-B43B-506993ED52B1}"/>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3" name="Google Shape;7;p1">
            <a:extLst>
              <a:ext uri="{FF2B5EF4-FFF2-40B4-BE49-F238E27FC236}">
                <a16:creationId xmlns:a16="http://schemas.microsoft.com/office/drawing/2014/main" xmlns="" id="{B55FD6AA-5569-4840-AFE6-AAD3267D44BF}"/>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olo el título" userDrawn="1">
  <p:cSld name="TITLE_ONLY">
    <p:spTree>
      <p:nvGrpSpPr>
        <p:cNvPr id="1" name="Shape 198"/>
        <p:cNvGrpSpPr/>
        <p:nvPr/>
      </p:nvGrpSpPr>
      <p:grpSpPr>
        <a:xfrm>
          <a:off x="0" y="0"/>
          <a:ext cx="0" cy="0"/>
          <a:chOff x="0" y="0"/>
          <a:chExt cx="0" cy="0"/>
        </a:xfrm>
      </p:grpSpPr>
      <p:sp>
        <p:nvSpPr>
          <p:cNvPr id="201" name="Google Shape;201;p28"/>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8" name="Google Shape;84;p14">
            <a:extLst>
              <a:ext uri="{FF2B5EF4-FFF2-40B4-BE49-F238E27FC236}">
                <a16:creationId xmlns:a16="http://schemas.microsoft.com/office/drawing/2014/main" xmlns="" id="{CD37539A-2CF4-D848-A1FE-2D6A03FB24F8}"/>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9" name="Google Shape;87;p14">
            <a:extLst>
              <a:ext uri="{FF2B5EF4-FFF2-40B4-BE49-F238E27FC236}">
                <a16:creationId xmlns:a16="http://schemas.microsoft.com/office/drawing/2014/main" xmlns="" id="{E397C9C4-2E9F-CD47-BA85-6AB27E96F9F1}"/>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0" name="Google Shape;7;p1">
            <a:extLst>
              <a:ext uri="{FF2B5EF4-FFF2-40B4-BE49-F238E27FC236}">
                <a16:creationId xmlns:a16="http://schemas.microsoft.com/office/drawing/2014/main" xmlns="" id="{3AD30CC0-4DB7-3743-AE9A-F51024D3CA94}"/>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05"/>
        <p:cNvGrpSpPr/>
        <p:nvPr/>
      </p:nvGrpSpPr>
      <p:grpSpPr>
        <a:xfrm>
          <a:off x="0" y="0"/>
          <a:ext cx="0" cy="0"/>
          <a:chOff x="0" y="0"/>
          <a:chExt cx="0" cy="0"/>
        </a:xfrm>
      </p:grpSpPr>
      <p:pic>
        <p:nvPicPr>
          <p:cNvPr id="207" name="Google Shape;207;p29"/>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4" name="Google Shape;7;p1">
            <a:extLst>
              <a:ext uri="{FF2B5EF4-FFF2-40B4-BE49-F238E27FC236}">
                <a16:creationId xmlns:a16="http://schemas.microsoft.com/office/drawing/2014/main" xmlns="" id="{882901D1-2017-6F4A-9D55-A4108369F36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reserve="1">
  <p:cSld name="Encabezado de sección 2">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36551782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4">
  <p:cSld name="TITLE_2_1">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5">
  <p:cSld name="TITLE_3_6">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6">
  <p:cSld name="TITLE_3_1_1">
    <p:bg>
      <p:bgPr>
        <a:solidFill>
          <a:schemeClr val="lt2"/>
        </a:solidFill>
        <a:effectLst/>
      </p:bgPr>
    </p:bg>
    <p:spTree>
      <p:nvGrpSpPr>
        <p:cNvPr id="1" name="Shape 47"/>
        <p:cNvGrpSpPr/>
        <p:nvPr/>
      </p:nvGrpSpPr>
      <p:grpSpPr>
        <a:xfrm>
          <a:off x="0" y="0"/>
          <a:ext cx="0" cy="0"/>
          <a:chOff x="0" y="0"/>
          <a:chExt cx="0" cy="0"/>
        </a:xfrm>
      </p:grpSpPr>
      <p:sp>
        <p:nvSpPr>
          <p:cNvPr id="48" name="Google Shape;48;p8"/>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9" name="Google Shape;49;p8"/>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50" name="Google Shape;50;p8"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52" name="Google Shape;52;p8"/>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7">
  <p:cSld name="TITLE_3_2_2">
    <p:bg>
      <p:bgPr>
        <a:solidFill>
          <a:schemeClr val="dk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3004575" y="3476150"/>
            <a:ext cx="5995800" cy="1603200"/>
          </a:xfrm>
          <a:prstGeom prst="rect">
            <a:avLst/>
          </a:prstGeom>
          <a:solidFill>
            <a:srgbClr val="898B90"/>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
        <p:nvSpPr>
          <p:cNvPr id="55" name="Google Shape;55;p9"/>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56" name="Google Shape;56;p9"/>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57" name="Google Shape;57;p9"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8">
  <p:cSld name="TITLE_3_2_1_1">
    <p:bg>
      <p:bgPr>
        <a:solidFill>
          <a:schemeClr val="accent5"/>
        </a:solidFill>
        <a:effectLst/>
      </p:bgPr>
    </p:bg>
    <p:spTree>
      <p:nvGrpSpPr>
        <p:cNvPr id="1" name="Shape 59"/>
        <p:cNvGrpSpPr/>
        <p:nvPr/>
      </p:nvGrpSpPr>
      <p:grpSpPr>
        <a:xfrm>
          <a:off x="0" y="0"/>
          <a:ext cx="0" cy="0"/>
          <a:chOff x="0" y="0"/>
          <a:chExt cx="0" cy="0"/>
        </a:xfrm>
      </p:grpSpPr>
      <p:sp>
        <p:nvSpPr>
          <p:cNvPr id="60" name="Google Shape;60;p10"/>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1" name="Google Shape;61;p10" descr="Imagen que contiene persona, foto, hombre, mujer&#10;&#10;Descripción generada automáticamente"/>
          <p:cNvPicPr preferRelativeResize="0"/>
          <p:nvPr/>
        </p:nvPicPr>
        <p:blipFill rotWithShape="1">
          <a:blip r:embed="rId2">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62" name="Google Shape;62;p10"/>
          <p:cNvPicPr preferRelativeResize="0"/>
          <p:nvPr/>
        </p:nvPicPr>
        <p:blipFill rotWithShape="1">
          <a:blip r:embed="rId3">
            <a:alphaModFix/>
          </a:blip>
          <a:srcRect/>
          <a:stretch/>
        </p:blipFill>
        <p:spPr>
          <a:xfrm>
            <a:off x="5177307" y="186298"/>
            <a:ext cx="3812148" cy="601304"/>
          </a:xfrm>
          <a:prstGeom prst="rect">
            <a:avLst/>
          </a:prstGeom>
          <a:noFill/>
          <a:ln>
            <a:noFill/>
          </a:ln>
        </p:spPr>
      </p:pic>
      <p:sp>
        <p:nvSpPr>
          <p:cNvPr id="64" name="Google Shape;64;p10"/>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80" r:id="rId2"/>
    <p:sldLayoutId id="2147483679"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81" r:id="rId13"/>
    <p:sldLayoutId id="2147483682"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8" r:id="rId23"/>
    <p:sldLayoutId id="2147483670" r:id="rId24"/>
    <p:sldLayoutId id="2147483683" r:id="rId25"/>
    <p:sldLayoutId id="2147483672" r:id="rId26"/>
    <p:sldLayoutId id="2147483673" r:id="rId27"/>
    <p:sldLayoutId id="2147483674" r:id="rId28"/>
    <p:sldLayoutId id="2147483675"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tiff"/><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tiff"/><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1.3.4-PLANTILLA-Acta%20Minuta%20Kick%20Off.docx" TargetMode="External"/><Relationship Id="rId2" Type="http://schemas.openxmlformats.org/officeDocument/2006/relationships/hyperlink" Target="1.3.5-VIDEO-Minuta%20Kickoff.mp4" TargetMode="External"/><Relationship Id="rId1" Type="http://schemas.openxmlformats.org/officeDocument/2006/relationships/slideLayout" Target="../slideLayouts/slideLayout23.xml"/><Relationship Id="rId5" Type="http://schemas.openxmlformats.org/officeDocument/2006/relationships/hyperlink" Target="https://www.youtube.com/watch?v=Q-mLfDXqSKo" TargetMode="External"/><Relationship Id="rId4" Type="http://schemas.openxmlformats.org/officeDocument/2006/relationships/image" Target="../media/image23.tif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PdnUZpjmxso"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4800" dirty="0"/>
              <a:t>OBTENIENDO LOS REQUERIMIENTOS</a:t>
            </a:r>
          </a:p>
        </p:txBody>
      </p:sp>
      <p:sp>
        <p:nvSpPr>
          <p:cNvPr id="213" name="Google Shape;213;p30"/>
          <p:cNvSpPr txBox="1">
            <a:spLocks noGrp="1"/>
          </p:cNvSpPr>
          <p:nvPr>
            <p:ph type="subTitle" idx="1"/>
          </p:nvPr>
        </p:nvSpPr>
        <p:spPr>
          <a:xfrm>
            <a:off x="5284700" y="5620875"/>
            <a:ext cx="3603900" cy="873900"/>
          </a:xfrm>
          <a:prstGeom prst="rect">
            <a:avLst/>
          </a:prstGeom>
        </p:spPr>
        <p:txBody>
          <a:bodyPr spcFirstLastPara="1" wrap="square" lIns="91425" tIns="0" rIns="182875" bIns="0" anchor="t" anchorCtr="0">
            <a:noAutofit/>
          </a:bodyPr>
          <a:lstStyle/>
          <a:p>
            <a:pPr marL="0" lvl="0" indent="0" algn="r" rtl="0">
              <a:spcBef>
                <a:spcPts val="1000"/>
              </a:spcBef>
              <a:spcAft>
                <a:spcPts val="0"/>
              </a:spcAft>
              <a:buNone/>
            </a:pPr>
            <a:r>
              <a:rPr lang="en-US" dirty="0" smtClean="0"/>
              <a:t>PRY1111</a:t>
            </a:r>
            <a:endParaRPr dirty="0"/>
          </a:p>
        </p:txBody>
      </p:sp>
    </p:spTree>
    <p:extLst>
      <p:ext uri="{BB962C8B-B14F-4D97-AF65-F5344CB8AC3E}">
        <p14:creationId xmlns:p14="http://schemas.microsoft.com/office/powerpoint/2010/main" val="9918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7DB7DDA7-6256-1E46-A451-212FDB3884A2}"/>
              </a:ext>
            </a:extLst>
          </p:cNvPr>
          <p:cNvSpPr>
            <a:spLocks noGrp="1"/>
          </p:cNvSpPr>
          <p:nvPr>
            <p:ph type="title"/>
          </p:nvPr>
        </p:nvSpPr>
        <p:spPr/>
        <p:txBody>
          <a:bodyPr/>
          <a:lstStyle/>
          <a:p>
            <a:r>
              <a:rPr lang="es-ES_tradnl" dirty="0"/>
              <a:t>GESTIÓN DE REQUISITOS</a:t>
            </a:r>
          </a:p>
        </p:txBody>
      </p:sp>
      <p:sp>
        <p:nvSpPr>
          <p:cNvPr id="5" name="CuadroTexto 4">
            <a:extLst>
              <a:ext uri="{FF2B5EF4-FFF2-40B4-BE49-F238E27FC236}">
                <a16:creationId xmlns:a16="http://schemas.microsoft.com/office/drawing/2014/main" xmlns="" id="{BDD82D81-E34B-7F47-AC97-636A4682E789}"/>
              </a:ext>
            </a:extLst>
          </p:cNvPr>
          <p:cNvSpPr txBox="1"/>
          <p:nvPr/>
        </p:nvSpPr>
        <p:spPr>
          <a:xfrm>
            <a:off x="638018" y="5524497"/>
            <a:ext cx="5694188" cy="307777"/>
          </a:xfrm>
          <a:prstGeom prst="rect">
            <a:avLst/>
          </a:prstGeom>
          <a:noFill/>
        </p:spPr>
        <p:txBody>
          <a:bodyPr wrap="none" rtlCol="0">
            <a:spAutoFit/>
          </a:bodyPr>
          <a:lstStyle/>
          <a:p>
            <a:r>
              <a:rPr lang="es-CL" sz="1400" dirty="0">
                <a:solidFill>
                  <a:schemeClr val="bg2"/>
                </a:solidFill>
                <a:latin typeface="Calibri" panose="020F0502020204030204" pitchFamily="34" charset="0"/>
                <a:cs typeface="Calibri" panose="020F0502020204030204" pitchFamily="34" charset="0"/>
              </a:rPr>
              <a:t>Ref.: http://www.northware.mx/tecnicas_efectivas_toma_requerimientos/</a:t>
            </a:r>
          </a:p>
        </p:txBody>
      </p:sp>
      <p:sp>
        <p:nvSpPr>
          <p:cNvPr id="8" name="Flecha abajo 7">
            <a:extLst>
              <a:ext uri="{FF2B5EF4-FFF2-40B4-BE49-F238E27FC236}">
                <a16:creationId xmlns:a16="http://schemas.microsoft.com/office/drawing/2014/main" xmlns="" id="{FA974EE0-F34B-BC40-B011-D16CA49FF548}"/>
              </a:ext>
            </a:extLst>
          </p:cNvPr>
          <p:cNvSpPr/>
          <p:nvPr/>
        </p:nvSpPr>
        <p:spPr>
          <a:xfrm>
            <a:off x="741050" y="2418666"/>
            <a:ext cx="830174" cy="801052"/>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_tradnl"/>
          </a:p>
        </p:txBody>
      </p:sp>
      <p:pic>
        <p:nvPicPr>
          <p:cNvPr id="10" name="Imagen 9" descr="Captura de pantalla de un celular&#10;&#10;Descripción generada automáticamente">
            <a:extLst>
              <a:ext uri="{FF2B5EF4-FFF2-40B4-BE49-F238E27FC236}">
                <a16:creationId xmlns:a16="http://schemas.microsoft.com/office/drawing/2014/main" xmlns="" id="{5B99EDE4-6EE9-8348-8C84-A1151950A341}"/>
              </a:ext>
            </a:extLst>
          </p:cNvPr>
          <p:cNvPicPr>
            <a:picLocks noChangeAspect="1"/>
          </p:cNvPicPr>
          <p:nvPr/>
        </p:nvPicPr>
        <p:blipFill>
          <a:blip r:embed="rId2"/>
          <a:stretch>
            <a:fillRect/>
          </a:stretch>
        </p:blipFill>
        <p:spPr>
          <a:xfrm>
            <a:off x="393700" y="3124650"/>
            <a:ext cx="8356600" cy="1587500"/>
          </a:xfrm>
          <a:prstGeom prst="rect">
            <a:avLst/>
          </a:prstGeom>
        </p:spPr>
      </p:pic>
    </p:spTree>
    <p:extLst>
      <p:ext uri="{BB962C8B-B14F-4D97-AF65-F5344CB8AC3E}">
        <p14:creationId xmlns:p14="http://schemas.microsoft.com/office/powerpoint/2010/main" val="309682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C80C4DAF-9AA3-DE47-B5AD-A1BC00AFABE9}"/>
              </a:ext>
            </a:extLst>
          </p:cNvPr>
          <p:cNvSpPr>
            <a:spLocks noGrp="1"/>
          </p:cNvSpPr>
          <p:nvPr>
            <p:ph type="title"/>
          </p:nvPr>
        </p:nvSpPr>
        <p:spPr/>
        <p:txBody>
          <a:bodyPr/>
          <a:lstStyle/>
          <a:p>
            <a:r>
              <a:rPr lang="es-ES_tradnl" dirty="0"/>
              <a:t>TÉCNICAS DE LEVANTAMIENTO</a:t>
            </a:r>
          </a:p>
        </p:txBody>
      </p:sp>
    </p:spTree>
    <p:extLst>
      <p:ext uri="{BB962C8B-B14F-4D97-AF65-F5344CB8AC3E}">
        <p14:creationId xmlns:p14="http://schemas.microsoft.com/office/powerpoint/2010/main" val="1894722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60ECA69C-DBE2-8047-887B-D623F3F98AA7}"/>
              </a:ext>
            </a:extLst>
          </p:cNvPr>
          <p:cNvSpPr>
            <a:spLocks noGrp="1"/>
          </p:cNvSpPr>
          <p:nvPr>
            <p:ph type="body" idx="1"/>
          </p:nvPr>
        </p:nvSpPr>
        <p:spPr>
          <a:xfrm>
            <a:off x="294150" y="1218600"/>
            <a:ext cx="8555700" cy="3173096"/>
          </a:xfrm>
        </p:spPr>
        <p:txBody>
          <a:bodyPr/>
          <a:lstStyle/>
          <a:p>
            <a:r>
              <a:rPr lang="es-ES_tradnl" dirty="0"/>
              <a:t>Se debe definir </a:t>
            </a:r>
            <a:r>
              <a:rPr lang="es-MX" dirty="0">
                <a:solidFill>
                  <a:schemeClr val="bg1">
                    <a:lumMod val="50000"/>
                  </a:schemeClr>
                </a:solidFill>
              </a:rPr>
              <a:t>a quien preguntar y como preguntar. Los actores claves nos permiten obtener información necesaria para la elaboración del proyecto.</a:t>
            </a:r>
          </a:p>
          <a:p>
            <a:r>
              <a:rPr lang="es-MX" dirty="0">
                <a:solidFill>
                  <a:schemeClr val="bg1">
                    <a:lumMod val="50000"/>
                  </a:schemeClr>
                </a:solidFill>
              </a:rPr>
              <a:t>Los Stakeholders son todos aquellos que tienen algún tipo de interés en la realización del proyecto.</a:t>
            </a:r>
          </a:p>
          <a:p>
            <a:pPr lvl="1"/>
            <a:r>
              <a:rPr lang="es-MX" dirty="0">
                <a:solidFill>
                  <a:schemeClr val="bg1">
                    <a:lumMod val="50000"/>
                  </a:schemeClr>
                </a:solidFill>
              </a:rPr>
              <a:t>Inversionistas, accionistas o patrocinadores.</a:t>
            </a:r>
          </a:p>
          <a:p>
            <a:pPr lvl="1"/>
            <a:r>
              <a:rPr lang="es-MX" dirty="0">
                <a:solidFill>
                  <a:schemeClr val="bg1">
                    <a:lumMod val="50000"/>
                  </a:schemeClr>
                </a:solidFill>
              </a:rPr>
              <a:t>Usuarios claves involucrados en el proyecto.</a:t>
            </a:r>
          </a:p>
          <a:p>
            <a:pPr lvl="1"/>
            <a:r>
              <a:rPr lang="es-MX" dirty="0">
                <a:solidFill>
                  <a:schemeClr val="bg1">
                    <a:lumMod val="50000"/>
                  </a:schemeClr>
                </a:solidFill>
              </a:rPr>
              <a:t>Otras áreas interesadas o relacionada, como por ejemplo áreas técnicas, legales, marketing, RRHH o cualquiera que pueda versa efectada.</a:t>
            </a:r>
          </a:p>
          <a:p>
            <a:pPr lvl="1"/>
            <a:endParaRPr lang="es-ES_tradnl" dirty="0"/>
          </a:p>
        </p:txBody>
      </p:sp>
      <p:sp>
        <p:nvSpPr>
          <p:cNvPr id="4" name="Título 3">
            <a:extLst>
              <a:ext uri="{FF2B5EF4-FFF2-40B4-BE49-F238E27FC236}">
                <a16:creationId xmlns:a16="http://schemas.microsoft.com/office/drawing/2014/main" xmlns="" id="{DE14D730-171A-F94D-8E48-04954ED8F96F}"/>
              </a:ext>
            </a:extLst>
          </p:cNvPr>
          <p:cNvSpPr>
            <a:spLocks noGrp="1"/>
          </p:cNvSpPr>
          <p:nvPr>
            <p:ph type="title"/>
          </p:nvPr>
        </p:nvSpPr>
        <p:spPr/>
        <p:txBody>
          <a:bodyPr/>
          <a:lstStyle/>
          <a:p>
            <a:r>
              <a:rPr lang="es-ES_tradnl" dirty="0"/>
              <a:t>CON QUIÉN TRABAJAMOS</a:t>
            </a:r>
          </a:p>
        </p:txBody>
      </p:sp>
      <p:pic>
        <p:nvPicPr>
          <p:cNvPr id="6" name="Picture 4" descr="Hombre De Negocios, Creciendo, El Gerente De, Hombre">
            <a:extLst>
              <a:ext uri="{FF2B5EF4-FFF2-40B4-BE49-F238E27FC236}">
                <a16:creationId xmlns:a16="http://schemas.microsoft.com/office/drawing/2014/main" xmlns="" id="{42800FB1-9A06-CE49-9B39-5CDF0D593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89" y="4968834"/>
            <a:ext cx="1309991" cy="1309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2" descr="Avatar, Clientela, Clientes, Iconos, Presentaciones">
            <a:extLst>
              <a:ext uri="{FF2B5EF4-FFF2-40B4-BE49-F238E27FC236}">
                <a16:creationId xmlns:a16="http://schemas.microsoft.com/office/drawing/2014/main" xmlns="" id="{5E52A068-ED97-BE43-92BC-CBD7374729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6787"/>
          <a:stretch/>
        </p:blipFill>
        <p:spPr bwMode="auto">
          <a:xfrm>
            <a:off x="3483262" y="4548611"/>
            <a:ext cx="1429431" cy="85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Avatar, Clientela, Clientes, Iconos, Presentaciones">
            <a:extLst>
              <a:ext uri="{FF2B5EF4-FFF2-40B4-BE49-F238E27FC236}">
                <a16:creationId xmlns:a16="http://schemas.microsoft.com/office/drawing/2014/main" xmlns="" id="{F7C5F785-EB1E-0D49-BE6E-1844B7C230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787" r="50000"/>
          <a:stretch/>
        </p:blipFill>
        <p:spPr bwMode="auto">
          <a:xfrm>
            <a:off x="3483261" y="5789551"/>
            <a:ext cx="1429431" cy="855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https://image.shutterstock.com/image-vector/programmer-working-on-multi-display-260nw-612346301.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146" b="82315" l="10000" r="90000"/>
                    </a14:imgEffect>
                  </a14:imgLayer>
                </a14:imgProps>
              </a:ext>
              <a:ext uri="{28A0092B-C50C-407E-A947-70E740481C1C}">
                <a14:useLocalDpi xmlns:a14="http://schemas.microsoft.com/office/drawing/2010/main" val="0"/>
              </a:ext>
            </a:extLst>
          </a:blip>
          <a:srcRect l="7708" t="11600" r="8197" b="14811"/>
          <a:stretch/>
        </p:blipFill>
        <p:spPr bwMode="auto">
          <a:xfrm>
            <a:off x="6198227" y="4851134"/>
            <a:ext cx="2469355" cy="142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8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9E56BB37-1115-D74E-AB0F-4C612F9F8860}"/>
              </a:ext>
            </a:extLst>
          </p:cNvPr>
          <p:cNvSpPr>
            <a:spLocks noGrp="1"/>
          </p:cNvSpPr>
          <p:nvPr>
            <p:ph type="body" idx="1"/>
          </p:nvPr>
        </p:nvSpPr>
        <p:spPr>
          <a:xfrm>
            <a:off x="294150" y="1218600"/>
            <a:ext cx="8555700" cy="813000"/>
          </a:xfrm>
        </p:spPr>
        <p:txBody>
          <a:bodyPr/>
          <a:lstStyle/>
          <a:p>
            <a:r>
              <a:rPr lang="es-ES_tradnl" dirty="0"/>
              <a:t>De gran utilidad para obtener información cualitativa como opiniones, o descripciones subjetivas de actividades.</a:t>
            </a:r>
          </a:p>
        </p:txBody>
      </p:sp>
      <p:sp>
        <p:nvSpPr>
          <p:cNvPr id="3" name="Título 2">
            <a:extLst>
              <a:ext uri="{FF2B5EF4-FFF2-40B4-BE49-F238E27FC236}">
                <a16:creationId xmlns:a16="http://schemas.microsoft.com/office/drawing/2014/main" xmlns="" id="{569B9193-4866-6247-9562-33A012B25B1D}"/>
              </a:ext>
            </a:extLst>
          </p:cNvPr>
          <p:cNvSpPr>
            <a:spLocks noGrp="1"/>
          </p:cNvSpPr>
          <p:nvPr>
            <p:ph type="title"/>
          </p:nvPr>
        </p:nvSpPr>
        <p:spPr/>
        <p:txBody>
          <a:bodyPr/>
          <a:lstStyle/>
          <a:p>
            <a:r>
              <a:rPr lang="es-ES_tradnl" dirty="0"/>
              <a:t>ENTREVISTAS</a:t>
            </a:r>
            <a:br>
              <a:rPr lang="es-ES_tradnl" dirty="0"/>
            </a:br>
            <a:r>
              <a:rPr lang="es-ES_tradnl" sz="2400" dirty="0"/>
              <a:t>PRESENCIAL</a:t>
            </a:r>
          </a:p>
        </p:txBody>
      </p:sp>
      <p:graphicFrame>
        <p:nvGraphicFramePr>
          <p:cNvPr id="4" name="Diagrama 3">
            <a:extLst>
              <a:ext uri="{FF2B5EF4-FFF2-40B4-BE49-F238E27FC236}">
                <a16:creationId xmlns:a16="http://schemas.microsoft.com/office/drawing/2014/main" xmlns="" id="{DDB2AD96-60CF-DB42-90C1-5AF165AE968F}"/>
              </a:ext>
            </a:extLst>
          </p:cNvPr>
          <p:cNvGraphicFramePr/>
          <p:nvPr>
            <p:extLst>
              <p:ext uri="{D42A27DB-BD31-4B8C-83A1-F6EECF244321}">
                <p14:modId xmlns:p14="http://schemas.microsoft.com/office/powerpoint/2010/main" val="3868577505"/>
              </p:ext>
            </p:extLst>
          </p:nvPr>
        </p:nvGraphicFramePr>
        <p:xfrm>
          <a:off x="250423" y="2224475"/>
          <a:ext cx="6639774" cy="4194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xmlns="" id="{26427F3B-A5F4-F44E-8BFB-EC7C8176615B}"/>
              </a:ext>
            </a:extLst>
          </p:cNvPr>
          <p:cNvPicPr>
            <a:picLocks noChangeAspect="1"/>
          </p:cNvPicPr>
          <p:nvPr/>
        </p:nvPicPr>
        <p:blipFill>
          <a:blip r:embed="rId7"/>
          <a:stretch>
            <a:fillRect/>
          </a:stretch>
        </p:blipFill>
        <p:spPr>
          <a:xfrm>
            <a:off x="6691537" y="2999941"/>
            <a:ext cx="2452463" cy="2452463"/>
          </a:xfrm>
          <a:prstGeom prst="rect">
            <a:avLst/>
          </a:prstGeom>
        </p:spPr>
      </p:pic>
    </p:spTree>
    <p:extLst>
      <p:ext uri="{BB962C8B-B14F-4D97-AF65-F5344CB8AC3E}">
        <p14:creationId xmlns:p14="http://schemas.microsoft.com/office/powerpoint/2010/main" val="1483361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810230EC-26AF-F745-9228-EB117349AC0A}"/>
              </a:ext>
            </a:extLst>
          </p:cNvPr>
          <p:cNvSpPr>
            <a:spLocks noGrp="1"/>
          </p:cNvSpPr>
          <p:nvPr>
            <p:ph type="body" idx="1"/>
          </p:nvPr>
        </p:nvSpPr>
        <p:spPr>
          <a:xfrm>
            <a:off x="294150" y="1218600"/>
            <a:ext cx="8555700" cy="3855676"/>
          </a:xfrm>
        </p:spPr>
        <p:txBody>
          <a:bodyPr/>
          <a:lstStyle/>
          <a:p>
            <a:r>
              <a:rPr lang="es-ES_tradnl" dirty="0"/>
              <a:t>Permite reunir información proveniente de un grupo grande de personas.</a:t>
            </a:r>
          </a:p>
          <a:p>
            <a:pPr lvl="1"/>
            <a:r>
              <a:rPr lang="es-ES_tradnl" dirty="0">
                <a:latin typeface="Calibri" panose="020F0502020204030204" pitchFamily="34" charset="0"/>
                <a:cs typeface="Calibri" panose="020F0502020204030204" pitchFamily="34" charset="0"/>
              </a:rPr>
              <a:t>El empleo de formatos estandarizados para las preguntas puede proporcionar datos más confiables que otras técnicas;</a:t>
            </a:r>
          </a:p>
          <a:p>
            <a:pPr lvl="1"/>
            <a:r>
              <a:rPr lang="es-ES_tradnl" dirty="0">
                <a:latin typeface="Calibri" panose="020F0502020204030204" pitchFamily="34" charset="0"/>
                <a:cs typeface="Calibri" panose="020F0502020204030204" pitchFamily="34" charset="0"/>
              </a:rPr>
              <a:t>Su amplia distribución asegura el anonimato de los encuestados, situación que puede conducir a respuestas más honestas.</a:t>
            </a:r>
          </a:p>
          <a:p>
            <a:r>
              <a:rPr lang="es-ES_tradnl" dirty="0"/>
              <a:t>El inconveniente es que la respuesta puede ser limitada, ya que es posible que no tenga mucha importancia para los encuestados llenar el cuestionario.</a:t>
            </a:r>
          </a:p>
          <a:p>
            <a:pPr lvl="1"/>
            <a:r>
              <a:rPr lang="es-ES_tradnl" dirty="0">
                <a:latin typeface="Calibri" panose="020F0502020204030204" pitchFamily="34" charset="0"/>
                <a:cs typeface="Calibri" panose="020F0502020204030204" pitchFamily="34" charset="0"/>
              </a:rPr>
              <a:t>Es recomendable conseguir apoyo de la alta dirección para solicitar a las personas de la organización que contesten el cuestionario.</a:t>
            </a:r>
          </a:p>
        </p:txBody>
      </p:sp>
      <p:sp>
        <p:nvSpPr>
          <p:cNvPr id="3" name="Título 2">
            <a:extLst>
              <a:ext uri="{FF2B5EF4-FFF2-40B4-BE49-F238E27FC236}">
                <a16:creationId xmlns:a16="http://schemas.microsoft.com/office/drawing/2014/main" xmlns="" id="{31095137-52A9-8A40-8F74-1E8DC3F31E87}"/>
              </a:ext>
            </a:extLst>
          </p:cNvPr>
          <p:cNvSpPr>
            <a:spLocks noGrp="1"/>
          </p:cNvSpPr>
          <p:nvPr>
            <p:ph type="title"/>
          </p:nvPr>
        </p:nvSpPr>
        <p:spPr/>
        <p:txBody>
          <a:bodyPr/>
          <a:lstStyle/>
          <a:p>
            <a:r>
              <a:rPr lang="es-ES_tradnl" dirty="0"/>
              <a:t>CUESTIONARIOS</a:t>
            </a:r>
            <a:br>
              <a:rPr lang="es-ES_tradnl" dirty="0"/>
            </a:br>
            <a:r>
              <a:rPr lang="es-ES_tradnl" sz="2400" dirty="0"/>
              <a:t>NO PRESENCIAL</a:t>
            </a:r>
          </a:p>
        </p:txBody>
      </p:sp>
      <p:pic>
        <p:nvPicPr>
          <p:cNvPr id="6" name="Imagen 5">
            <a:extLst>
              <a:ext uri="{FF2B5EF4-FFF2-40B4-BE49-F238E27FC236}">
                <a16:creationId xmlns:a16="http://schemas.microsoft.com/office/drawing/2014/main" xmlns="" id="{856A9308-04AD-CB4C-9774-308AAB342CEC}"/>
              </a:ext>
            </a:extLst>
          </p:cNvPr>
          <p:cNvPicPr>
            <a:picLocks noChangeAspect="1"/>
          </p:cNvPicPr>
          <p:nvPr/>
        </p:nvPicPr>
        <p:blipFill rotWithShape="1">
          <a:blip r:embed="rId2"/>
          <a:srcRect l="5380" t="9324" r="4930" b="9099"/>
          <a:stretch/>
        </p:blipFill>
        <p:spPr>
          <a:xfrm>
            <a:off x="4759691" y="5175111"/>
            <a:ext cx="1757965" cy="1598954"/>
          </a:xfrm>
          <a:prstGeom prst="rect">
            <a:avLst/>
          </a:prstGeom>
        </p:spPr>
      </p:pic>
      <p:pic>
        <p:nvPicPr>
          <p:cNvPr id="10" name="Imagen 9">
            <a:extLst>
              <a:ext uri="{FF2B5EF4-FFF2-40B4-BE49-F238E27FC236}">
                <a16:creationId xmlns:a16="http://schemas.microsoft.com/office/drawing/2014/main" xmlns="" id="{46608AF9-5141-7644-A0F8-1B6C9306B688}"/>
              </a:ext>
            </a:extLst>
          </p:cNvPr>
          <p:cNvPicPr>
            <a:picLocks noChangeAspect="1"/>
          </p:cNvPicPr>
          <p:nvPr/>
        </p:nvPicPr>
        <p:blipFill rotWithShape="1">
          <a:blip r:embed="rId3"/>
          <a:srcRect l="3578" t="7071" r="5155" b="5943"/>
          <a:stretch/>
        </p:blipFill>
        <p:spPr>
          <a:xfrm>
            <a:off x="2894343" y="5175111"/>
            <a:ext cx="1677657" cy="1598954"/>
          </a:xfrm>
          <a:prstGeom prst="rect">
            <a:avLst/>
          </a:prstGeom>
        </p:spPr>
      </p:pic>
    </p:spTree>
    <p:extLst>
      <p:ext uri="{BB962C8B-B14F-4D97-AF65-F5344CB8AC3E}">
        <p14:creationId xmlns:p14="http://schemas.microsoft.com/office/powerpoint/2010/main" val="39527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200CF03B-159A-D54E-AEFB-8A9F1A47330E}"/>
              </a:ext>
            </a:extLst>
          </p:cNvPr>
          <p:cNvSpPr>
            <a:spLocks noGrp="1"/>
          </p:cNvSpPr>
          <p:nvPr>
            <p:ph type="body" idx="1"/>
          </p:nvPr>
        </p:nvSpPr>
        <p:spPr>
          <a:xfrm>
            <a:off x="294150" y="1218600"/>
            <a:ext cx="8555700" cy="1863940"/>
          </a:xfrm>
        </p:spPr>
        <p:txBody>
          <a:bodyPr/>
          <a:lstStyle/>
          <a:p>
            <a:r>
              <a:rPr lang="es-ES_tradnl" dirty="0"/>
              <a:t>Permiten al interpelado responder aquello que desee.</a:t>
            </a:r>
          </a:p>
          <a:p>
            <a:r>
              <a:rPr lang="es-ES_tradnl" dirty="0"/>
              <a:t>No se le impone opciones para elegir su respuesta.</a:t>
            </a:r>
          </a:p>
          <a:p>
            <a:r>
              <a:rPr lang="es-ES_tradnl" dirty="0"/>
              <a:t>Permiten obtener respuestas mucho más extensas y sin ningún tipo de condicionamiento por parte de quien las formula.</a:t>
            </a:r>
          </a:p>
        </p:txBody>
      </p:sp>
      <p:sp>
        <p:nvSpPr>
          <p:cNvPr id="3" name="Título 2">
            <a:extLst>
              <a:ext uri="{FF2B5EF4-FFF2-40B4-BE49-F238E27FC236}">
                <a16:creationId xmlns:a16="http://schemas.microsoft.com/office/drawing/2014/main" xmlns="" id="{13A812CC-07E1-1C4F-B3B7-1BDC44B3236D}"/>
              </a:ext>
            </a:extLst>
          </p:cNvPr>
          <p:cNvSpPr>
            <a:spLocks noGrp="1"/>
          </p:cNvSpPr>
          <p:nvPr>
            <p:ph type="title"/>
          </p:nvPr>
        </p:nvSpPr>
        <p:spPr/>
        <p:txBody>
          <a:bodyPr/>
          <a:lstStyle/>
          <a:p>
            <a:r>
              <a:rPr lang="es-ES_tradnl" dirty="0"/>
              <a:t>TIPOS DE PREGUNTAS: ABIERTAS</a:t>
            </a:r>
          </a:p>
        </p:txBody>
      </p:sp>
      <p:sp>
        <p:nvSpPr>
          <p:cNvPr id="15" name="Rectángulo redondeado 14">
            <a:extLst>
              <a:ext uri="{FF2B5EF4-FFF2-40B4-BE49-F238E27FC236}">
                <a16:creationId xmlns:a16="http://schemas.microsoft.com/office/drawing/2014/main" xmlns="" id="{F4421E3B-A321-5149-8A5E-E9E470B14060}"/>
              </a:ext>
            </a:extLst>
          </p:cNvPr>
          <p:cNvSpPr/>
          <p:nvPr/>
        </p:nvSpPr>
        <p:spPr>
          <a:xfrm>
            <a:off x="294150" y="3069351"/>
            <a:ext cx="1918951" cy="14263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Dan la oportunidad de que participantes se expresen libremente</a:t>
            </a:r>
            <a:r>
              <a:rPr lang="es-ES_tradnl" sz="1600" kern="1200" dirty="0">
                <a:latin typeface="Calibri" panose="020F0502020204030204" pitchFamily="34" charset="0"/>
                <a:cs typeface="Calibri" panose="020F0502020204030204" pitchFamily="34" charset="0"/>
              </a:rPr>
              <a:t>.</a:t>
            </a:r>
            <a:endParaRPr lang="es-ES" sz="1600" kern="1200" dirty="0">
              <a:latin typeface="Calibri" panose="020F0502020204030204" pitchFamily="34" charset="0"/>
              <a:cs typeface="Calibri" panose="020F0502020204030204" pitchFamily="34" charset="0"/>
            </a:endParaRPr>
          </a:p>
        </p:txBody>
      </p:sp>
      <p:sp>
        <p:nvSpPr>
          <p:cNvPr id="19" name="Rectángulo redondeado 18">
            <a:extLst>
              <a:ext uri="{FF2B5EF4-FFF2-40B4-BE49-F238E27FC236}">
                <a16:creationId xmlns:a16="http://schemas.microsoft.com/office/drawing/2014/main" xmlns="" id="{15D591FC-512E-C44C-8D6D-627E3D9EA9CF}"/>
              </a:ext>
            </a:extLst>
          </p:cNvPr>
          <p:cNvSpPr/>
          <p:nvPr/>
        </p:nvSpPr>
        <p:spPr>
          <a:xfrm>
            <a:off x="294150" y="4559771"/>
            <a:ext cx="1918951" cy="14263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Arrojan respuestas llenas de detalles valiosos para la investigación.</a:t>
            </a:r>
          </a:p>
        </p:txBody>
      </p:sp>
      <p:sp>
        <p:nvSpPr>
          <p:cNvPr id="20" name="Rectángulo redondeado 19">
            <a:extLst>
              <a:ext uri="{FF2B5EF4-FFF2-40B4-BE49-F238E27FC236}">
                <a16:creationId xmlns:a16="http://schemas.microsoft.com/office/drawing/2014/main" xmlns="" id="{9E17FEAB-4635-714D-A585-2FAE889CCB7B}"/>
              </a:ext>
            </a:extLst>
          </p:cNvPr>
          <p:cNvSpPr/>
          <p:nvPr/>
        </p:nvSpPr>
        <p:spPr>
          <a:xfrm>
            <a:off x="2313985" y="3069351"/>
            <a:ext cx="1918951" cy="14263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Son excelentes como preámbulo para generar una conversación.</a:t>
            </a:r>
          </a:p>
        </p:txBody>
      </p:sp>
      <p:sp>
        <p:nvSpPr>
          <p:cNvPr id="21" name="Rectángulo redondeado 20">
            <a:extLst>
              <a:ext uri="{FF2B5EF4-FFF2-40B4-BE49-F238E27FC236}">
                <a16:creationId xmlns:a16="http://schemas.microsoft.com/office/drawing/2014/main" xmlns="" id="{16F23371-DA24-D24E-8F80-9FCC2E51B02A}"/>
              </a:ext>
            </a:extLst>
          </p:cNvPr>
          <p:cNvSpPr/>
          <p:nvPr/>
        </p:nvSpPr>
        <p:spPr>
          <a:xfrm>
            <a:off x="2313985" y="4559771"/>
            <a:ext cx="1918951" cy="14263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Ayuda a los encuestados a trabajar con su memoria.</a:t>
            </a:r>
          </a:p>
        </p:txBody>
      </p:sp>
      <p:sp>
        <p:nvSpPr>
          <p:cNvPr id="22" name="Rectángulo redondeado 21">
            <a:extLst>
              <a:ext uri="{FF2B5EF4-FFF2-40B4-BE49-F238E27FC236}">
                <a16:creationId xmlns:a16="http://schemas.microsoft.com/office/drawing/2014/main" xmlns="" id="{66CDBA7F-01CD-8747-A6BD-724026FAC5A3}"/>
              </a:ext>
            </a:extLst>
          </p:cNvPr>
          <p:cNvSpPr/>
          <p:nvPr/>
        </p:nvSpPr>
        <p:spPr>
          <a:xfrm>
            <a:off x="4911064" y="3069351"/>
            <a:ext cx="1918951" cy="14263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El análisis requiere de más tiempo.</a:t>
            </a:r>
          </a:p>
        </p:txBody>
      </p:sp>
      <p:sp>
        <p:nvSpPr>
          <p:cNvPr id="23" name="Rectángulo redondeado 22">
            <a:extLst>
              <a:ext uri="{FF2B5EF4-FFF2-40B4-BE49-F238E27FC236}">
                <a16:creationId xmlns:a16="http://schemas.microsoft.com/office/drawing/2014/main" xmlns="" id="{7F069E77-D946-A948-B299-F50FED7203A1}"/>
              </a:ext>
            </a:extLst>
          </p:cNvPr>
          <p:cNvSpPr/>
          <p:nvPr/>
        </p:nvSpPr>
        <p:spPr>
          <a:xfrm>
            <a:off x="4911064" y="4559771"/>
            <a:ext cx="1918951" cy="14263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kern="1200" dirty="0">
                <a:latin typeface="Calibri" panose="020F0502020204030204" pitchFamily="34" charset="0"/>
                <a:cs typeface="Calibri" panose="020F0502020204030204" pitchFamily="34" charset="0"/>
              </a:rPr>
              <a:t>Podrían arrojar información innecesaria para la investigación.</a:t>
            </a:r>
          </a:p>
        </p:txBody>
      </p:sp>
      <p:sp>
        <p:nvSpPr>
          <p:cNvPr id="24" name="Rectángulo redondeado 23">
            <a:extLst>
              <a:ext uri="{FF2B5EF4-FFF2-40B4-BE49-F238E27FC236}">
                <a16:creationId xmlns:a16="http://schemas.microsoft.com/office/drawing/2014/main" xmlns="" id="{50E8C3A5-A6A9-664C-831C-523C06BC5C0A}"/>
              </a:ext>
            </a:extLst>
          </p:cNvPr>
          <p:cNvSpPr/>
          <p:nvPr/>
        </p:nvSpPr>
        <p:spPr>
          <a:xfrm>
            <a:off x="6930899" y="3069351"/>
            <a:ext cx="1918951" cy="14263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Arrojan gran cantidad de datos que pueden salirse de control.</a:t>
            </a:r>
          </a:p>
        </p:txBody>
      </p:sp>
      <p:sp>
        <p:nvSpPr>
          <p:cNvPr id="25" name="Rectángulo redondeado 24">
            <a:extLst>
              <a:ext uri="{FF2B5EF4-FFF2-40B4-BE49-F238E27FC236}">
                <a16:creationId xmlns:a16="http://schemas.microsoft.com/office/drawing/2014/main" xmlns="" id="{18966419-D6AF-DC4E-84A4-2DB01E91D328}"/>
              </a:ext>
            </a:extLst>
          </p:cNvPr>
          <p:cNvSpPr/>
          <p:nvPr/>
        </p:nvSpPr>
        <p:spPr>
          <a:xfrm>
            <a:off x="6930899" y="4559771"/>
            <a:ext cx="1918951" cy="14263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kern="1200" dirty="0">
                <a:latin typeface="Calibri" panose="020F0502020204030204" pitchFamily="34" charset="0"/>
                <a:cs typeface="Calibri" panose="020F0502020204030204" pitchFamily="34" charset="0"/>
              </a:rPr>
              <a:t>Preguntas de índole personal pueden incomodar a los encuestados.</a:t>
            </a:r>
          </a:p>
        </p:txBody>
      </p:sp>
      <p:pic>
        <p:nvPicPr>
          <p:cNvPr id="29" name="Imagen 28">
            <a:extLst>
              <a:ext uri="{FF2B5EF4-FFF2-40B4-BE49-F238E27FC236}">
                <a16:creationId xmlns:a16="http://schemas.microsoft.com/office/drawing/2014/main" xmlns="" id="{A6170E76-C848-0E4A-9172-0EE9914CDFD5}"/>
              </a:ext>
            </a:extLst>
          </p:cNvPr>
          <p:cNvPicPr>
            <a:picLocks noChangeAspect="1"/>
          </p:cNvPicPr>
          <p:nvPr/>
        </p:nvPicPr>
        <p:blipFill>
          <a:blip r:embed="rId2"/>
          <a:stretch>
            <a:fillRect/>
          </a:stretch>
        </p:blipFill>
        <p:spPr>
          <a:xfrm>
            <a:off x="6426564" y="4068766"/>
            <a:ext cx="907890" cy="907890"/>
          </a:xfrm>
          <a:prstGeom prst="rect">
            <a:avLst/>
          </a:prstGeom>
        </p:spPr>
      </p:pic>
      <p:pic>
        <p:nvPicPr>
          <p:cNvPr id="30" name="Imagen 29">
            <a:extLst>
              <a:ext uri="{FF2B5EF4-FFF2-40B4-BE49-F238E27FC236}">
                <a16:creationId xmlns:a16="http://schemas.microsoft.com/office/drawing/2014/main" xmlns="" id="{CDDF7709-E1ED-F94E-8122-62109EDA0631}"/>
              </a:ext>
            </a:extLst>
          </p:cNvPr>
          <p:cNvPicPr>
            <a:picLocks noChangeAspect="1"/>
          </p:cNvPicPr>
          <p:nvPr/>
        </p:nvPicPr>
        <p:blipFill>
          <a:blip r:embed="rId3"/>
          <a:stretch>
            <a:fillRect/>
          </a:stretch>
        </p:blipFill>
        <p:spPr>
          <a:xfrm>
            <a:off x="1732272" y="3992447"/>
            <a:ext cx="1094562" cy="1094562"/>
          </a:xfrm>
          <a:prstGeom prst="rect">
            <a:avLst/>
          </a:prstGeom>
        </p:spPr>
      </p:pic>
      <p:sp>
        <p:nvSpPr>
          <p:cNvPr id="31" name="Rectángulo redondeado 30">
            <a:extLst>
              <a:ext uri="{FF2B5EF4-FFF2-40B4-BE49-F238E27FC236}">
                <a16:creationId xmlns:a16="http://schemas.microsoft.com/office/drawing/2014/main" xmlns="" id="{D1215F19-9585-9B4B-9E9A-EFABF8523077}"/>
              </a:ext>
            </a:extLst>
          </p:cNvPr>
          <p:cNvSpPr/>
          <p:nvPr/>
        </p:nvSpPr>
        <p:spPr>
          <a:xfrm>
            <a:off x="746974" y="6233374"/>
            <a:ext cx="7650051" cy="50227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latin typeface="Calibri" panose="020F0502020204030204" pitchFamily="34" charset="0"/>
                <a:cs typeface="Calibri" panose="020F0502020204030204" pitchFamily="34" charset="0"/>
              </a:rPr>
              <a:t>EJEMPLO: ¿Por qué considera que usted es el indicado para ocupar este puesto de trabajo?</a:t>
            </a:r>
          </a:p>
        </p:txBody>
      </p:sp>
    </p:spTree>
    <p:extLst>
      <p:ext uri="{BB962C8B-B14F-4D97-AF65-F5344CB8AC3E}">
        <p14:creationId xmlns:p14="http://schemas.microsoft.com/office/powerpoint/2010/main" val="269145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redondeado 14">
            <a:extLst>
              <a:ext uri="{FF2B5EF4-FFF2-40B4-BE49-F238E27FC236}">
                <a16:creationId xmlns:a16="http://schemas.microsoft.com/office/drawing/2014/main" xmlns="" id="{14A37F48-5F7F-C043-B25E-7BFFB047CEC3}"/>
              </a:ext>
            </a:extLst>
          </p:cNvPr>
          <p:cNvSpPr/>
          <p:nvPr/>
        </p:nvSpPr>
        <p:spPr>
          <a:xfrm>
            <a:off x="4911116" y="5010537"/>
            <a:ext cx="3938786" cy="107962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0" rtlCol="0" anchor="ctr"/>
          <a:lstStyle/>
          <a:p>
            <a:pPr algn="ctr"/>
            <a:r>
              <a:rPr lang="es-MX" sz="1600" kern="1200" dirty="0">
                <a:latin typeface="Calibri" panose="020F0502020204030204" pitchFamily="34" charset="0"/>
                <a:cs typeface="Calibri" panose="020F0502020204030204" pitchFamily="34" charset="0"/>
              </a:rPr>
              <a:t>A veces los entrevistados, por terminar luego responden al azar.</a:t>
            </a:r>
          </a:p>
        </p:txBody>
      </p:sp>
      <p:sp>
        <p:nvSpPr>
          <p:cNvPr id="2" name="Marcador de texto 1">
            <a:extLst>
              <a:ext uri="{FF2B5EF4-FFF2-40B4-BE49-F238E27FC236}">
                <a16:creationId xmlns:a16="http://schemas.microsoft.com/office/drawing/2014/main" xmlns="" id="{200CF03B-159A-D54E-AEFB-8A9F1A47330E}"/>
              </a:ext>
            </a:extLst>
          </p:cNvPr>
          <p:cNvSpPr>
            <a:spLocks noGrp="1"/>
          </p:cNvSpPr>
          <p:nvPr>
            <p:ph type="body" idx="1"/>
          </p:nvPr>
        </p:nvSpPr>
        <p:spPr>
          <a:xfrm>
            <a:off x="294150" y="1218600"/>
            <a:ext cx="8555700" cy="2387485"/>
          </a:xfrm>
        </p:spPr>
        <p:txBody>
          <a:bodyPr/>
          <a:lstStyle/>
          <a:p>
            <a:r>
              <a:rPr lang="es-ES_tradnl" dirty="0"/>
              <a:t>Las opciones para responder son limitadas ya que son impuestas por el interlocutor.</a:t>
            </a:r>
          </a:p>
          <a:p>
            <a:r>
              <a:rPr lang="es-ES_tradnl" dirty="0"/>
              <a:t>Buscan una respuesta clara y concisa.</a:t>
            </a:r>
          </a:p>
          <a:p>
            <a:r>
              <a:rPr lang="es-ES_tradnl" dirty="0"/>
              <a:t>Para formularlas es necesario anticipar las posibles alternativas de respuesta. De no ser así es muy difícil plantearlas.</a:t>
            </a:r>
          </a:p>
        </p:txBody>
      </p:sp>
      <p:sp>
        <p:nvSpPr>
          <p:cNvPr id="3" name="Título 2">
            <a:extLst>
              <a:ext uri="{FF2B5EF4-FFF2-40B4-BE49-F238E27FC236}">
                <a16:creationId xmlns:a16="http://schemas.microsoft.com/office/drawing/2014/main" xmlns="" id="{13A812CC-07E1-1C4F-B3B7-1BDC44B3236D}"/>
              </a:ext>
            </a:extLst>
          </p:cNvPr>
          <p:cNvSpPr>
            <a:spLocks noGrp="1"/>
          </p:cNvSpPr>
          <p:nvPr>
            <p:ph type="title"/>
          </p:nvPr>
        </p:nvSpPr>
        <p:spPr/>
        <p:txBody>
          <a:bodyPr/>
          <a:lstStyle/>
          <a:p>
            <a:r>
              <a:rPr lang="es-ES_tradnl" dirty="0"/>
              <a:t>TIPOS DE PREGUNTAS: CERRADAS</a:t>
            </a:r>
          </a:p>
        </p:txBody>
      </p:sp>
      <p:sp>
        <p:nvSpPr>
          <p:cNvPr id="4" name="Rectángulo redondeado 3">
            <a:extLst>
              <a:ext uri="{FF2B5EF4-FFF2-40B4-BE49-F238E27FC236}">
                <a16:creationId xmlns:a16="http://schemas.microsoft.com/office/drawing/2014/main" xmlns="" id="{F702F7E4-EEA2-BA47-A566-B93C9A6EAC29}"/>
              </a:ext>
            </a:extLst>
          </p:cNvPr>
          <p:cNvSpPr/>
          <p:nvPr/>
        </p:nvSpPr>
        <p:spPr>
          <a:xfrm>
            <a:off x="294150" y="3520116"/>
            <a:ext cx="1918951" cy="14263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Mejores para evaluar mucho material no conexo.</a:t>
            </a:r>
          </a:p>
        </p:txBody>
      </p:sp>
      <p:sp>
        <p:nvSpPr>
          <p:cNvPr id="5" name="Rectángulo redondeado 4">
            <a:extLst>
              <a:ext uri="{FF2B5EF4-FFF2-40B4-BE49-F238E27FC236}">
                <a16:creationId xmlns:a16="http://schemas.microsoft.com/office/drawing/2014/main" xmlns="" id="{753F78FD-19C6-7F43-8745-D4395B2F0E79}"/>
              </a:ext>
            </a:extLst>
          </p:cNvPr>
          <p:cNvSpPr/>
          <p:nvPr/>
        </p:nvSpPr>
        <p:spPr>
          <a:xfrm>
            <a:off x="294150" y="5010537"/>
            <a:ext cx="3938786" cy="10796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0" rtlCol="0" anchor="ctr"/>
          <a:lstStyle/>
          <a:p>
            <a:pPr algn="ctr"/>
            <a:r>
              <a:rPr lang="es-MX" sz="1600" kern="1200" dirty="0">
                <a:latin typeface="Calibri" panose="020F0502020204030204" pitchFamily="34" charset="0"/>
                <a:cs typeface="Calibri" panose="020F0502020204030204" pitchFamily="34" charset="0"/>
              </a:rPr>
              <a:t>La aplicación de una prueba toma menos tiempo.</a:t>
            </a:r>
          </a:p>
        </p:txBody>
      </p:sp>
      <p:sp>
        <p:nvSpPr>
          <p:cNvPr id="6" name="Rectángulo redondeado 5">
            <a:extLst>
              <a:ext uri="{FF2B5EF4-FFF2-40B4-BE49-F238E27FC236}">
                <a16:creationId xmlns:a16="http://schemas.microsoft.com/office/drawing/2014/main" xmlns="" id="{3433777E-831C-2F4A-8BFA-CE86E3668241}"/>
              </a:ext>
            </a:extLst>
          </p:cNvPr>
          <p:cNvSpPr/>
          <p:nvPr/>
        </p:nvSpPr>
        <p:spPr>
          <a:xfrm>
            <a:off x="2313985" y="3520116"/>
            <a:ext cx="1918951" cy="142633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La corrección de cada pregunta es muy rápida.</a:t>
            </a:r>
          </a:p>
        </p:txBody>
      </p:sp>
      <p:sp>
        <p:nvSpPr>
          <p:cNvPr id="8" name="Rectángulo redondeado 7">
            <a:extLst>
              <a:ext uri="{FF2B5EF4-FFF2-40B4-BE49-F238E27FC236}">
                <a16:creationId xmlns:a16="http://schemas.microsoft.com/office/drawing/2014/main" xmlns="" id="{6BAD7ECD-7616-2941-B458-A1E7D7FB51E3}"/>
              </a:ext>
            </a:extLst>
          </p:cNvPr>
          <p:cNvSpPr/>
          <p:nvPr/>
        </p:nvSpPr>
        <p:spPr>
          <a:xfrm>
            <a:off x="4911064" y="3520116"/>
            <a:ext cx="1918951" cy="14263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Si son mal formuladas pueden tender a dar un respuesta errónea.</a:t>
            </a:r>
          </a:p>
        </p:txBody>
      </p:sp>
      <p:sp>
        <p:nvSpPr>
          <p:cNvPr id="10" name="Rectángulo redondeado 9">
            <a:extLst>
              <a:ext uri="{FF2B5EF4-FFF2-40B4-BE49-F238E27FC236}">
                <a16:creationId xmlns:a16="http://schemas.microsoft.com/office/drawing/2014/main" xmlns="" id="{B2664717-9965-E14C-848D-A162BFF1E4C1}"/>
              </a:ext>
            </a:extLst>
          </p:cNvPr>
          <p:cNvSpPr/>
          <p:nvPr/>
        </p:nvSpPr>
        <p:spPr>
          <a:xfrm>
            <a:off x="6930899" y="3520116"/>
            <a:ext cx="1918951" cy="142633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kern="1200" dirty="0">
                <a:latin typeface="Calibri" panose="020F0502020204030204" pitchFamily="34" charset="0"/>
                <a:cs typeface="Calibri" panose="020F0502020204030204" pitchFamily="34" charset="0"/>
              </a:rPr>
              <a:t>No entregan datos adicionales que pueden ser de importancia.</a:t>
            </a:r>
          </a:p>
        </p:txBody>
      </p:sp>
      <p:pic>
        <p:nvPicPr>
          <p:cNvPr id="12" name="Imagen 11">
            <a:extLst>
              <a:ext uri="{FF2B5EF4-FFF2-40B4-BE49-F238E27FC236}">
                <a16:creationId xmlns:a16="http://schemas.microsoft.com/office/drawing/2014/main" xmlns="" id="{630781D1-09E9-044F-BD30-F2A2B39B1915}"/>
              </a:ext>
            </a:extLst>
          </p:cNvPr>
          <p:cNvPicPr>
            <a:picLocks noChangeAspect="1"/>
          </p:cNvPicPr>
          <p:nvPr/>
        </p:nvPicPr>
        <p:blipFill>
          <a:blip r:embed="rId2"/>
          <a:stretch>
            <a:fillRect/>
          </a:stretch>
        </p:blipFill>
        <p:spPr>
          <a:xfrm>
            <a:off x="6426564" y="4519531"/>
            <a:ext cx="907890" cy="907890"/>
          </a:xfrm>
          <a:prstGeom prst="rect">
            <a:avLst/>
          </a:prstGeom>
        </p:spPr>
      </p:pic>
      <p:pic>
        <p:nvPicPr>
          <p:cNvPr id="13" name="Imagen 12">
            <a:extLst>
              <a:ext uri="{FF2B5EF4-FFF2-40B4-BE49-F238E27FC236}">
                <a16:creationId xmlns:a16="http://schemas.microsoft.com/office/drawing/2014/main" xmlns="" id="{06A03D7B-917F-FB4E-A616-9E2516166378}"/>
              </a:ext>
            </a:extLst>
          </p:cNvPr>
          <p:cNvPicPr>
            <a:picLocks noChangeAspect="1"/>
          </p:cNvPicPr>
          <p:nvPr/>
        </p:nvPicPr>
        <p:blipFill>
          <a:blip r:embed="rId3"/>
          <a:stretch>
            <a:fillRect/>
          </a:stretch>
        </p:blipFill>
        <p:spPr>
          <a:xfrm>
            <a:off x="1732272" y="4443212"/>
            <a:ext cx="1094562" cy="1094562"/>
          </a:xfrm>
          <a:prstGeom prst="rect">
            <a:avLst/>
          </a:prstGeom>
        </p:spPr>
      </p:pic>
      <p:sp>
        <p:nvSpPr>
          <p:cNvPr id="14" name="Rectángulo redondeado 13">
            <a:extLst>
              <a:ext uri="{FF2B5EF4-FFF2-40B4-BE49-F238E27FC236}">
                <a16:creationId xmlns:a16="http://schemas.microsoft.com/office/drawing/2014/main" xmlns="" id="{3CF3F733-84E8-9E4C-8998-D58A3AA27307}"/>
              </a:ext>
            </a:extLst>
          </p:cNvPr>
          <p:cNvSpPr/>
          <p:nvPr/>
        </p:nvSpPr>
        <p:spPr>
          <a:xfrm>
            <a:off x="1931831" y="6200082"/>
            <a:ext cx="5280338" cy="50227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latin typeface="Calibri" panose="020F0502020204030204" pitchFamily="34" charset="0"/>
                <a:cs typeface="Calibri" panose="020F0502020204030204" pitchFamily="34" charset="0"/>
              </a:rPr>
              <a:t>EJEMPLO: ¿Leíste el texto que tenías de tarea?</a:t>
            </a:r>
          </a:p>
        </p:txBody>
      </p:sp>
    </p:spTree>
    <p:extLst>
      <p:ext uri="{BB962C8B-B14F-4D97-AF65-F5344CB8AC3E}">
        <p14:creationId xmlns:p14="http://schemas.microsoft.com/office/powerpoint/2010/main" val="314415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D03D0ED8-71B3-504F-8BEB-3EF1BBD6B96F}"/>
              </a:ext>
            </a:extLst>
          </p:cNvPr>
          <p:cNvSpPr>
            <a:spLocks noGrp="1"/>
          </p:cNvSpPr>
          <p:nvPr>
            <p:ph type="body" idx="1"/>
          </p:nvPr>
        </p:nvSpPr>
        <p:spPr>
          <a:xfrm>
            <a:off x="294150" y="1218600"/>
            <a:ext cx="8555700" cy="2210400"/>
          </a:xfrm>
        </p:spPr>
        <p:txBody>
          <a:bodyPr/>
          <a:lstStyle/>
          <a:p>
            <a:r>
              <a:rPr lang="es-ES_tradnl" dirty="0"/>
              <a:t>Por medio de esta técnica se obtiene información de primera fuente sobre la forma en que se efectúan las actividades.</a:t>
            </a:r>
          </a:p>
          <a:p>
            <a:r>
              <a:rPr lang="es-ES_tradnl" dirty="0"/>
              <a:t>Permite observar la forma en que se llevan a cabo los procesos.</a:t>
            </a:r>
          </a:p>
          <a:p>
            <a:r>
              <a:rPr lang="es-ES_tradnl" dirty="0"/>
              <a:t>Permite verificar si realmente se siguen todos los pasos especificados.</a:t>
            </a:r>
          </a:p>
        </p:txBody>
      </p:sp>
      <p:sp>
        <p:nvSpPr>
          <p:cNvPr id="3" name="Título 2">
            <a:extLst>
              <a:ext uri="{FF2B5EF4-FFF2-40B4-BE49-F238E27FC236}">
                <a16:creationId xmlns:a16="http://schemas.microsoft.com/office/drawing/2014/main" xmlns="" id="{823A3E55-02B1-C140-9DC8-3557FA16BD0B}"/>
              </a:ext>
            </a:extLst>
          </p:cNvPr>
          <p:cNvSpPr>
            <a:spLocks noGrp="1"/>
          </p:cNvSpPr>
          <p:nvPr>
            <p:ph type="title"/>
          </p:nvPr>
        </p:nvSpPr>
        <p:spPr/>
        <p:txBody>
          <a:bodyPr/>
          <a:lstStyle/>
          <a:p>
            <a:r>
              <a:rPr lang="es-ES_tradnl" dirty="0"/>
              <a:t>OBSERVACIÓN</a:t>
            </a:r>
          </a:p>
        </p:txBody>
      </p:sp>
      <p:pic>
        <p:nvPicPr>
          <p:cNvPr id="4" name="Imagen 3">
            <a:extLst>
              <a:ext uri="{FF2B5EF4-FFF2-40B4-BE49-F238E27FC236}">
                <a16:creationId xmlns:a16="http://schemas.microsoft.com/office/drawing/2014/main" xmlns="" id="{F50DBBE6-1CA4-E64F-B845-4937FDC64CDB}"/>
              </a:ext>
            </a:extLst>
          </p:cNvPr>
          <p:cNvPicPr>
            <a:picLocks noChangeAspect="1"/>
          </p:cNvPicPr>
          <p:nvPr/>
        </p:nvPicPr>
        <p:blipFill rotWithShape="1">
          <a:blip r:embed="rId2">
            <a:duotone>
              <a:schemeClr val="accent2">
                <a:shade val="45000"/>
                <a:satMod val="135000"/>
              </a:schemeClr>
              <a:prstClr val="white"/>
            </a:duotone>
          </a:blip>
          <a:srcRect t="18463" b="12201"/>
          <a:stretch/>
        </p:blipFill>
        <p:spPr>
          <a:xfrm>
            <a:off x="1428750" y="3556000"/>
            <a:ext cx="6286500" cy="2923505"/>
          </a:xfrm>
          <a:prstGeom prst="rect">
            <a:avLst/>
          </a:prstGeom>
        </p:spPr>
      </p:pic>
    </p:spTree>
    <p:extLst>
      <p:ext uri="{BB962C8B-B14F-4D97-AF65-F5344CB8AC3E}">
        <p14:creationId xmlns:p14="http://schemas.microsoft.com/office/powerpoint/2010/main" val="206306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8125DF85-7532-8E46-8C66-23AC1BAA3C3B}"/>
              </a:ext>
            </a:extLst>
          </p:cNvPr>
          <p:cNvSpPr>
            <a:spLocks noGrp="1"/>
          </p:cNvSpPr>
          <p:nvPr>
            <p:ph type="body" idx="1"/>
          </p:nvPr>
        </p:nvSpPr>
        <p:spPr>
          <a:xfrm>
            <a:off x="294150" y="1218600"/>
            <a:ext cx="8555700" cy="3493100"/>
          </a:xfrm>
        </p:spPr>
        <p:txBody>
          <a:bodyPr/>
          <a:lstStyle/>
          <a:p>
            <a:r>
              <a:rPr lang="es-ES_tradnl" dirty="0"/>
              <a:t>Consiste en reuniones con cuatro a diez personas</a:t>
            </a:r>
          </a:p>
          <a:p>
            <a:pPr marL="965200" lvl="1" indent="-457200">
              <a:buFont typeface="+mj-lt"/>
              <a:buAutoNum type="arabicPeriod"/>
            </a:pPr>
            <a:r>
              <a:rPr lang="es-ES_tradnl" dirty="0">
                <a:latin typeface="Calibri" panose="020F0502020204030204" pitchFamily="34" charset="0"/>
                <a:cs typeface="Calibri" panose="020F0502020204030204" pitchFamily="34" charset="0"/>
              </a:rPr>
              <a:t>Se sugieren toda clase de ideas sin juzgar su validez –por muy disparatadas que parezcan.</a:t>
            </a:r>
          </a:p>
          <a:p>
            <a:pPr marL="965200" lvl="1" indent="-457200">
              <a:buFont typeface="+mj-lt"/>
              <a:buAutoNum type="arabicPeriod"/>
            </a:pPr>
            <a:r>
              <a:rPr lang="es-ES_tradnl" dirty="0">
                <a:latin typeface="Calibri" panose="020F0502020204030204" pitchFamily="34" charset="0"/>
                <a:cs typeface="Calibri" panose="020F0502020204030204" pitchFamily="34" charset="0"/>
              </a:rPr>
              <a:t>Después de recopilar todas las ideas se realiza un análisis detallado de cada propuesta</a:t>
            </a:r>
          </a:p>
          <a:p>
            <a:r>
              <a:rPr lang="es-ES_tradnl" dirty="0"/>
              <a:t>Se puede utilizar para identificar un primer conjunto de requisitos en aquellos casos donde no están muy claras las necesidades que hay que cubrir.</a:t>
            </a:r>
          </a:p>
          <a:p>
            <a:pPr lvl="1"/>
            <a:r>
              <a:rPr lang="es-ES_tradnl" dirty="0">
                <a:latin typeface="Calibri" panose="020F0502020204030204" pitchFamily="34" charset="0"/>
                <a:cs typeface="Calibri" panose="020F0502020204030204" pitchFamily="34" charset="0"/>
              </a:rPr>
              <a:t>O cuando se esta creando un sistema que habilitará un servicio nuevo para la organización.</a:t>
            </a:r>
          </a:p>
        </p:txBody>
      </p:sp>
      <p:sp>
        <p:nvSpPr>
          <p:cNvPr id="3" name="Título 2">
            <a:extLst>
              <a:ext uri="{FF2B5EF4-FFF2-40B4-BE49-F238E27FC236}">
                <a16:creationId xmlns:a16="http://schemas.microsoft.com/office/drawing/2014/main" xmlns="" id="{9F74CBAA-9952-494A-8BA6-6EBA54A58459}"/>
              </a:ext>
            </a:extLst>
          </p:cNvPr>
          <p:cNvSpPr>
            <a:spLocks noGrp="1"/>
          </p:cNvSpPr>
          <p:nvPr>
            <p:ph type="title"/>
          </p:nvPr>
        </p:nvSpPr>
        <p:spPr/>
        <p:txBody>
          <a:bodyPr/>
          <a:lstStyle/>
          <a:p>
            <a:r>
              <a:rPr lang="es-ES_tradnl" dirty="0"/>
              <a:t>LLUVIA DE IDEAS</a:t>
            </a:r>
          </a:p>
        </p:txBody>
      </p:sp>
      <p:pic>
        <p:nvPicPr>
          <p:cNvPr id="6" name="Imagen 5">
            <a:extLst>
              <a:ext uri="{FF2B5EF4-FFF2-40B4-BE49-F238E27FC236}">
                <a16:creationId xmlns:a16="http://schemas.microsoft.com/office/drawing/2014/main" xmlns="" id="{A14EC14C-5759-7E49-A291-4A673B04D1BC}"/>
              </a:ext>
            </a:extLst>
          </p:cNvPr>
          <p:cNvPicPr>
            <a:picLocks noChangeAspect="1"/>
          </p:cNvPicPr>
          <p:nvPr/>
        </p:nvPicPr>
        <p:blipFill>
          <a:blip r:embed="rId2"/>
          <a:stretch>
            <a:fillRect/>
          </a:stretch>
        </p:blipFill>
        <p:spPr>
          <a:xfrm>
            <a:off x="3016250" y="4673600"/>
            <a:ext cx="3127136" cy="2146300"/>
          </a:xfrm>
          <a:prstGeom prst="rect">
            <a:avLst/>
          </a:prstGeom>
        </p:spPr>
      </p:pic>
    </p:spTree>
    <p:extLst>
      <p:ext uri="{BB962C8B-B14F-4D97-AF65-F5344CB8AC3E}">
        <p14:creationId xmlns:p14="http://schemas.microsoft.com/office/powerpoint/2010/main" val="3986661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C42D43C7-95CF-BA45-9860-0ADBCDF0CD78}"/>
              </a:ext>
            </a:extLst>
          </p:cNvPr>
          <p:cNvSpPr>
            <a:spLocks noGrp="1"/>
          </p:cNvSpPr>
          <p:nvPr>
            <p:ph type="body" idx="1"/>
          </p:nvPr>
        </p:nvSpPr>
        <p:spPr>
          <a:xfrm>
            <a:off x="294150" y="1218600"/>
            <a:ext cx="8555700" cy="1245200"/>
          </a:xfrm>
        </p:spPr>
        <p:txBody>
          <a:bodyPr/>
          <a:lstStyle/>
          <a:p>
            <a:r>
              <a:rPr lang="es-ES_tradnl" dirty="0"/>
              <a:t>Los prototipos suelen consistir en versiones reducidas, demos o conjuntos de pantallas (que no son totalmente operativos) de la aplicación pedida.</a:t>
            </a:r>
          </a:p>
        </p:txBody>
      </p:sp>
      <p:sp>
        <p:nvSpPr>
          <p:cNvPr id="3" name="Título 2">
            <a:extLst>
              <a:ext uri="{FF2B5EF4-FFF2-40B4-BE49-F238E27FC236}">
                <a16:creationId xmlns:a16="http://schemas.microsoft.com/office/drawing/2014/main" xmlns="" id="{25C79E83-B612-5E4C-A8DF-EBD0E91AEF73}"/>
              </a:ext>
            </a:extLst>
          </p:cNvPr>
          <p:cNvSpPr>
            <a:spLocks noGrp="1"/>
          </p:cNvSpPr>
          <p:nvPr>
            <p:ph type="title"/>
          </p:nvPr>
        </p:nvSpPr>
        <p:spPr/>
        <p:txBody>
          <a:bodyPr/>
          <a:lstStyle/>
          <a:p>
            <a:r>
              <a:rPr lang="es-ES_tradnl" dirty="0"/>
              <a:t>DESARROLLO DE PROTOTIPOS</a:t>
            </a:r>
          </a:p>
        </p:txBody>
      </p:sp>
      <p:graphicFrame>
        <p:nvGraphicFramePr>
          <p:cNvPr id="7" name="Diagrama 6">
            <a:extLst>
              <a:ext uri="{FF2B5EF4-FFF2-40B4-BE49-F238E27FC236}">
                <a16:creationId xmlns:a16="http://schemas.microsoft.com/office/drawing/2014/main" xmlns="" id="{1BC62CF3-0E6F-4642-94B2-72B62A7FD695}"/>
              </a:ext>
            </a:extLst>
          </p:cNvPr>
          <p:cNvGraphicFramePr/>
          <p:nvPr>
            <p:extLst>
              <p:ext uri="{D42A27DB-BD31-4B8C-83A1-F6EECF244321}">
                <p14:modId xmlns:p14="http://schemas.microsoft.com/office/powerpoint/2010/main" val="1438109855"/>
              </p:ext>
            </p:extLst>
          </p:nvPr>
        </p:nvGraphicFramePr>
        <p:xfrm>
          <a:off x="1092558" y="2463800"/>
          <a:ext cx="7783050" cy="4173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agen 7">
            <a:extLst>
              <a:ext uri="{FF2B5EF4-FFF2-40B4-BE49-F238E27FC236}">
                <a16:creationId xmlns:a16="http://schemas.microsoft.com/office/drawing/2014/main" xmlns="" id="{D8CF2D1E-9379-2C47-8F8F-EBEED2091D83}"/>
              </a:ext>
            </a:extLst>
          </p:cNvPr>
          <p:cNvPicPr>
            <a:picLocks noChangeAspect="1"/>
          </p:cNvPicPr>
          <p:nvPr/>
        </p:nvPicPr>
        <p:blipFill rotWithShape="1">
          <a:blip r:embed="rId7"/>
          <a:srcRect l="28406" t="13996" r="12310" b="17101"/>
          <a:stretch/>
        </p:blipFill>
        <p:spPr>
          <a:xfrm>
            <a:off x="127000" y="3016250"/>
            <a:ext cx="1464209" cy="850899"/>
          </a:xfrm>
          <a:prstGeom prst="rect">
            <a:avLst/>
          </a:prstGeom>
        </p:spPr>
      </p:pic>
      <p:pic>
        <p:nvPicPr>
          <p:cNvPr id="9" name="Imagen 8">
            <a:extLst>
              <a:ext uri="{FF2B5EF4-FFF2-40B4-BE49-F238E27FC236}">
                <a16:creationId xmlns:a16="http://schemas.microsoft.com/office/drawing/2014/main" xmlns="" id="{BDDBAAF3-FAE5-2349-81E5-B90E284BD937}"/>
              </a:ext>
            </a:extLst>
          </p:cNvPr>
          <p:cNvPicPr>
            <a:picLocks noChangeAspect="1"/>
          </p:cNvPicPr>
          <p:nvPr/>
        </p:nvPicPr>
        <p:blipFill rotWithShape="1">
          <a:blip r:embed="rId7"/>
          <a:srcRect l="-5018" t="14792" r="72440" b="16307"/>
          <a:stretch/>
        </p:blipFill>
        <p:spPr>
          <a:xfrm>
            <a:off x="456806" y="4302884"/>
            <a:ext cx="804596" cy="850899"/>
          </a:xfrm>
          <a:prstGeom prst="rect">
            <a:avLst/>
          </a:prstGeom>
        </p:spPr>
      </p:pic>
      <p:pic>
        <p:nvPicPr>
          <p:cNvPr id="10" name="Imagen 9">
            <a:extLst>
              <a:ext uri="{FF2B5EF4-FFF2-40B4-BE49-F238E27FC236}">
                <a16:creationId xmlns:a16="http://schemas.microsoft.com/office/drawing/2014/main" xmlns="" id="{7805F256-4685-A746-8179-ACC2619A566B}"/>
              </a:ext>
            </a:extLst>
          </p:cNvPr>
          <p:cNvPicPr>
            <a:picLocks noChangeAspect="1"/>
          </p:cNvPicPr>
          <p:nvPr/>
        </p:nvPicPr>
        <p:blipFill rotWithShape="1">
          <a:blip r:embed="rId7"/>
          <a:srcRect l="85601" t="34921" r="-3599" b="6023"/>
          <a:stretch/>
        </p:blipFill>
        <p:spPr>
          <a:xfrm>
            <a:off x="636854" y="5354578"/>
            <a:ext cx="444500" cy="729330"/>
          </a:xfrm>
          <a:prstGeom prst="rect">
            <a:avLst/>
          </a:prstGeom>
        </p:spPr>
      </p:pic>
    </p:spTree>
    <p:extLst>
      <p:ext uri="{BB962C8B-B14F-4D97-AF65-F5344CB8AC3E}">
        <p14:creationId xmlns:p14="http://schemas.microsoft.com/office/powerpoint/2010/main" val="363516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ACTORES</a:t>
            </a:r>
            <a:br>
              <a:rPr lang="en-US" dirty="0"/>
            </a:br>
            <a:r>
              <a:rPr lang="en-US" dirty="0"/>
              <a:t>DE UN PROYECTO</a:t>
            </a:r>
          </a:p>
        </p:txBody>
      </p:sp>
    </p:spTree>
    <p:extLst>
      <p:ext uri="{BB962C8B-B14F-4D97-AF65-F5344CB8AC3E}">
        <p14:creationId xmlns:p14="http://schemas.microsoft.com/office/powerpoint/2010/main" val="2556070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3EF4054C-BC62-9E49-A3C8-6940B803F2D6}"/>
              </a:ext>
            </a:extLst>
          </p:cNvPr>
          <p:cNvSpPr>
            <a:spLocks noGrp="1"/>
          </p:cNvSpPr>
          <p:nvPr>
            <p:ph type="title"/>
          </p:nvPr>
        </p:nvSpPr>
        <p:spPr/>
        <p:txBody>
          <a:bodyPr/>
          <a:lstStyle/>
          <a:p>
            <a:r>
              <a:rPr lang="es-ES_tradnl" dirty="0"/>
              <a:t>ACTA MINUTA</a:t>
            </a:r>
            <a:br>
              <a:rPr lang="es-ES_tradnl" dirty="0"/>
            </a:br>
            <a:r>
              <a:rPr lang="es-ES_tradnl" dirty="0"/>
              <a:t>KICK OFF</a:t>
            </a:r>
          </a:p>
        </p:txBody>
      </p:sp>
    </p:spTree>
    <p:extLst>
      <p:ext uri="{BB962C8B-B14F-4D97-AF65-F5344CB8AC3E}">
        <p14:creationId xmlns:p14="http://schemas.microsoft.com/office/powerpoint/2010/main" val="874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CA7F2B7C-B5A4-684B-B3D5-B2D96F99E295}"/>
              </a:ext>
            </a:extLst>
          </p:cNvPr>
          <p:cNvSpPr>
            <a:spLocks noGrp="1"/>
          </p:cNvSpPr>
          <p:nvPr>
            <p:ph type="body" idx="1"/>
          </p:nvPr>
        </p:nvSpPr>
        <p:spPr>
          <a:xfrm>
            <a:off x="294150" y="1218600"/>
            <a:ext cx="8555700" cy="1859137"/>
          </a:xfrm>
        </p:spPr>
        <p:txBody>
          <a:bodyPr/>
          <a:lstStyle/>
          <a:p>
            <a:r>
              <a:rPr lang="es-CL" dirty="0"/>
              <a:t>La reunión de </a:t>
            </a:r>
            <a:r>
              <a:rPr lang="es-CL" dirty="0" err="1"/>
              <a:t>Kick</a:t>
            </a:r>
            <a:r>
              <a:rPr lang="es-CL" dirty="0"/>
              <a:t> Off es un encuentro entre los responsables de la empresa ejecutora del proyecto (proveedor) y el cliente.</a:t>
            </a:r>
          </a:p>
          <a:p>
            <a:r>
              <a:rPr lang="es-CL" dirty="0"/>
              <a:t> Se habla todo lo relacionado con el nuevo proyecto.</a:t>
            </a:r>
          </a:p>
          <a:p>
            <a:r>
              <a:rPr lang="es-CL" dirty="0"/>
              <a:t>Se establece el arranque o iniciación formal del proyecto.</a:t>
            </a:r>
          </a:p>
        </p:txBody>
      </p:sp>
      <p:sp>
        <p:nvSpPr>
          <p:cNvPr id="4" name="Título 3">
            <a:extLst>
              <a:ext uri="{FF2B5EF4-FFF2-40B4-BE49-F238E27FC236}">
                <a16:creationId xmlns:a16="http://schemas.microsoft.com/office/drawing/2014/main" xmlns="" id="{EBED5C31-BD68-1845-909C-E9C4B9802B9F}"/>
              </a:ext>
            </a:extLst>
          </p:cNvPr>
          <p:cNvSpPr>
            <a:spLocks noGrp="1"/>
          </p:cNvSpPr>
          <p:nvPr>
            <p:ph type="title"/>
          </p:nvPr>
        </p:nvSpPr>
        <p:spPr/>
        <p:txBody>
          <a:bodyPr/>
          <a:lstStyle/>
          <a:p>
            <a:r>
              <a:rPr lang="es-ES_tradnl" dirty="0"/>
              <a:t>INICIACIÓN O ARRANQUE</a:t>
            </a: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61" y="3478650"/>
            <a:ext cx="5410078" cy="287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977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CL" dirty="0"/>
              <a:t>Permite </a:t>
            </a:r>
            <a:r>
              <a:rPr lang="es-CL" b="1" dirty="0"/>
              <a:t>facilitar la comunicación </a:t>
            </a:r>
            <a:r>
              <a:rPr lang="es-CL" dirty="0"/>
              <a:t>con el cliente.</a:t>
            </a:r>
          </a:p>
          <a:p>
            <a:pPr lvl="1"/>
            <a:r>
              <a:rPr lang="es-CL" dirty="0">
                <a:latin typeface="Calibri" panose="020F0502020204030204" pitchFamily="34" charset="0"/>
                <a:cs typeface="Calibri" panose="020F0502020204030204" pitchFamily="34" charset="0"/>
              </a:rPr>
              <a:t>Se establecen acuerdos de gestión, de formas de comunicación y validación, plazos y recursos disponibles de manera general, etc.</a:t>
            </a:r>
          </a:p>
          <a:p>
            <a:pPr lvl="1"/>
            <a:r>
              <a:rPr lang="es-CL" dirty="0">
                <a:latin typeface="Calibri" panose="020F0502020204030204" pitchFamily="34" charset="0"/>
                <a:cs typeface="Calibri" panose="020F0502020204030204" pitchFamily="34" charset="0"/>
              </a:rPr>
              <a:t>Una mala reunión de arranque sea un indicio para un proyecto problemático.</a:t>
            </a:r>
          </a:p>
          <a:p>
            <a:r>
              <a:rPr lang="es-CL" dirty="0"/>
              <a:t>Idealmente presencial, para captar también el lenguaje no verbal.</a:t>
            </a:r>
          </a:p>
          <a:p>
            <a:r>
              <a:rPr lang="es-CL" dirty="0"/>
              <a:t>Se debe preparar con antelación.</a:t>
            </a:r>
          </a:p>
          <a:p>
            <a:endParaRPr lang="es-CL" dirty="0"/>
          </a:p>
        </p:txBody>
      </p:sp>
      <p:sp>
        <p:nvSpPr>
          <p:cNvPr id="3" name="Título 2"/>
          <p:cNvSpPr>
            <a:spLocks noGrp="1"/>
          </p:cNvSpPr>
          <p:nvPr>
            <p:ph type="title"/>
          </p:nvPr>
        </p:nvSpPr>
        <p:spPr/>
        <p:txBody>
          <a:bodyPr/>
          <a:lstStyle/>
          <a:p>
            <a:r>
              <a:rPr lang="es-ES_tradnl" dirty="0"/>
              <a:t>INICIACIÓN O ARRANQUE</a:t>
            </a:r>
            <a:endParaRPr lang="es-CL" dirty="0"/>
          </a:p>
        </p:txBody>
      </p:sp>
    </p:spTree>
    <p:extLst>
      <p:ext uri="{BB962C8B-B14F-4D97-AF65-F5344CB8AC3E}">
        <p14:creationId xmlns:p14="http://schemas.microsoft.com/office/powerpoint/2010/main" val="2838076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a:extLst>
              <a:ext uri="{FF2B5EF4-FFF2-40B4-BE49-F238E27FC236}">
                <a16:creationId xmlns:a16="http://schemas.microsoft.com/office/drawing/2014/main" xmlns="" id="{28E8A1AC-1C7C-AF49-AF06-F41358772F72}"/>
              </a:ext>
            </a:extLst>
          </p:cNvPr>
          <p:cNvSpPr/>
          <p:nvPr/>
        </p:nvSpPr>
        <p:spPr>
          <a:xfrm>
            <a:off x="294149" y="4353059"/>
            <a:ext cx="8555700" cy="20032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número de diapositiva 2">
            <a:extLst>
              <a:ext uri="{FF2B5EF4-FFF2-40B4-BE49-F238E27FC236}">
                <a16:creationId xmlns:a16="http://schemas.microsoft.com/office/drawing/2014/main" xmlns=""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23</a:t>
            </a:fld>
            <a:endParaRPr lang="en-US"/>
          </a:p>
        </p:txBody>
      </p:sp>
      <p:sp>
        <p:nvSpPr>
          <p:cNvPr id="5" name="Marcador de texto 4">
            <a:extLst>
              <a:ext uri="{FF2B5EF4-FFF2-40B4-BE49-F238E27FC236}">
                <a16:creationId xmlns:a16="http://schemas.microsoft.com/office/drawing/2014/main" xmlns="" id="{21BE33DD-E9D8-DB4D-9779-5A86C4A348CE}"/>
              </a:ext>
            </a:extLst>
          </p:cNvPr>
          <p:cNvSpPr>
            <a:spLocks noGrp="1"/>
          </p:cNvSpPr>
          <p:nvPr>
            <p:ph type="body" sz="quarter" idx="12"/>
          </p:nvPr>
        </p:nvSpPr>
        <p:spPr>
          <a:xfrm>
            <a:off x="560387" y="1233037"/>
            <a:ext cx="8023225" cy="665749"/>
          </a:xfrm>
        </p:spPr>
        <p:txBody>
          <a:bodyPr/>
          <a:lstStyle/>
          <a:p>
            <a:r>
              <a:rPr lang="es-ES_tradnl" dirty="0"/>
              <a:t>ACTA KICK OFF</a:t>
            </a:r>
          </a:p>
        </p:txBody>
      </p:sp>
      <p:sp>
        <p:nvSpPr>
          <p:cNvPr id="2" name="Título 1">
            <a:extLst>
              <a:ext uri="{FF2B5EF4-FFF2-40B4-BE49-F238E27FC236}">
                <a16:creationId xmlns:a16="http://schemas.microsoft.com/office/drawing/2014/main" xmlns="" id="{9750BC02-FE4E-1148-8346-BA2C94ECC781}"/>
              </a:ext>
            </a:extLst>
          </p:cNvPr>
          <p:cNvSpPr>
            <a:spLocks noGrp="1"/>
          </p:cNvSpPr>
          <p:nvPr>
            <p:ph type="title"/>
          </p:nvPr>
        </p:nvSpPr>
        <p:spPr/>
        <p:txBody>
          <a:bodyPr/>
          <a:lstStyle/>
          <a:p>
            <a:r>
              <a:rPr lang="es-ES_tradnl" dirty="0"/>
              <a:t>APLICANDO</a:t>
            </a:r>
          </a:p>
        </p:txBody>
      </p:sp>
      <p:sp>
        <p:nvSpPr>
          <p:cNvPr id="8" name="Marcador de texto 9">
            <a:extLst>
              <a:ext uri="{FF2B5EF4-FFF2-40B4-BE49-F238E27FC236}">
                <a16:creationId xmlns:a16="http://schemas.microsoft.com/office/drawing/2014/main" xmlns="" id="{C712A0F3-C916-8340-8E36-711843FF9452}"/>
              </a:ext>
            </a:extLst>
          </p:cNvPr>
          <p:cNvSpPr txBox="1">
            <a:spLocks/>
          </p:cNvSpPr>
          <p:nvPr/>
        </p:nvSpPr>
        <p:spPr>
          <a:xfrm>
            <a:off x="294149" y="2106097"/>
            <a:ext cx="8555700" cy="20032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3"/>
              </a:buClr>
              <a:buFont typeface="Arial Unicode MS" panose="020B0604020202020204" pitchFamily="34" charset="-128"/>
              <a:buChar char="►"/>
            </a:pPr>
            <a:r>
              <a:rPr lang="es-CL" sz="2400" dirty="0">
                <a:solidFill>
                  <a:schemeClr val="accent3"/>
                </a:solidFill>
                <a:hlinkClick r:id="rId2">
                  <a:extLst>
                    <a:ext uri="{A12FA001-AC4F-418D-AE19-62706E023703}">
                      <ahyp:hlinkClr xmlns:ahyp="http://schemas.microsoft.com/office/drawing/2018/hyperlinkcolor" xmlns="" val="tx"/>
                    </a:ext>
                  </a:extLst>
                </a:hlinkClick>
              </a:rPr>
              <a:t>Video: Minuta Kickoff</a:t>
            </a:r>
            <a:endParaRPr lang="es-ES_tradnl" sz="2400" dirty="0">
              <a:solidFill>
                <a:schemeClr val="accent3"/>
              </a:solidFill>
              <a:latin typeface="Arial"/>
              <a:cs typeface="Arial"/>
            </a:endParaRPr>
          </a:p>
          <a:p>
            <a:pPr lvl="1">
              <a:buClr>
                <a:schemeClr val="accent3"/>
              </a:buClr>
            </a:pPr>
            <a:r>
              <a:rPr lang="es-ES_tradnl" sz="2000" dirty="0">
                <a:solidFill>
                  <a:schemeClr val="bg1"/>
                </a:solidFill>
                <a:latin typeface="Calibri" panose="020F0502020204030204" pitchFamily="34" charset="0"/>
                <a:cs typeface="Calibri" panose="020F0502020204030204" pitchFamily="34" charset="0"/>
              </a:rPr>
              <a:t>Revisa el video para aprender a redactar el documento</a:t>
            </a:r>
            <a:br>
              <a:rPr lang="es-ES_tradnl" sz="2000" dirty="0">
                <a:solidFill>
                  <a:schemeClr val="bg1"/>
                </a:solidFill>
                <a:latin typeface="Calibri" panose="020F0502020204030204" pitchFamily="34" charset="0"/>
                <a:cs typeface="Calibri" panose="020F0502020204030204" pitchFamily="34" charset="0"/>
              </a:rPr>
            </a:br>
            <a:endParaRPr lang="es-ES_tradnl" sz="2000" dirty="0">
              <a:solidFill>
                <a:schemeClr val="bg1"/>
              </a:solidFill>
              <a:latin typeface="Calibri" panose="020F0502020204030204" pitchFamily="34" charset="0"/>
              <a:cs typeface="Calibri" panose="020F0502020204030204" pitchFamily="34" charset="0"/>
            </a:endParaRPr>
          </a:p>
          <a:p>
            <a:pPr marL="285750" indent="-285750">
              <a:buClr>
                <a:schemeClr val="accent3"/>
              </a:buClr>
              <a:buFont typeface="Arial Unicode MS" panose="020B0604020202020204" pitchFamily="34" charset="-128"/>
              <a:buChar char="►"/>
            </a:pPr>
            <a:r>
              <a:rPr lang="es-CL" sz="2400" dirty="0">
                <a:solidFill>
                  <a:schemeClr val="accent3"/>
                </a:solidFill>
                <a:hlinkClick r:id="rId3">
                  <a:extLst>
                    <a:ext uri="{A12FA001-AC4F-418D-AE19-62706E023703}">
                      <ahyp:hlinkClr xmlns:ahyp="http://schemas.microsoft.com/office/drawing/2018/hyperlinkcolor" xmlns="" val="tx"/>
                    </a:ext>
                  </a:extLst>
                </a:hlinkClick>
              </a:rPr>
              <a:t>Plantilla: Minuta Kickoff</a:t>
            </a:r>
            <a:endParaRPr lang="es-ES_tradnl" sz="2400" dirty="0">
              <a:solidFill>
                <a:schemeClr val="accent3"/>
              </a:solidFill>
              <a:latin typeface="Arial"/>
              <a:cs typeface="Arial"/>
            </a:endParaRPr>
          </a:p>
          <a:p>
            <a:pPr lvl="1">
              <a:buClr>
                <a:schemeClr val="accent3"/>
              </a:buClr>
            </a:pPr>
            <a:r>
              <a:rPr lang="es-ES_tradnl" sz="2000" dirty="0">
                <a:solidFill>
                  <a:schemeClr val="bg1"/>
                </a:solidFill>
                <a:latin typeface="Calibri" panose="020F0502020204030204" pitchFamily="34" charset="0"/>
                <a:cs typeface="Calibri" panose="020F0502020204030204" pitchFamily="34" charset="0"/>
              </a:rPr>
              <a:t>Utiliza el formato sugerido para rellenar el contenido</a:t>
            </a:r>
          </a:p>
          <a:p>
            <a:pPr lvl="1">
              <a:buClr>
                <a:schemeClr val="accent3"/>
              </a:buClr>
            </a:pPr>
            <a:endParaRPr lang="es-ES_tradnl" sz="2000" dirty="0">
              <a:solidFill>
                <a:schemeClr val="bg1"/>
              </a:solidFill>
              <a:latin typeface="Calibri" panose="020F0502020204030204" pitchFamily="34" charset="0"/>
              <a:cs typeface="Calibri" panose="020F0502020204030204" pitchFamily="34" charset="0"/>
            </a:endParaRPr>
          </a:p>
          <a:p>
            <a:pPr lvl="1">
              <a:buClr>
                <a:schemeClr val="accent3"/>
              </a:buClr>
            </a:pPr>
            <a:endParaRPr lang="es-ES_tradnl" sz="2000" dirty="0">
              <a:solidFill>
                <a:schemeClr val="bg1"/>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xmlns="" id="{CDD2D3CE-86FE-EA42-A12A-4769B18335DE}"/>
              </a:ext>
            </a:extLst>
          </p:cNvPr>
          <p:cNvPicPr>
            <a:picLocks noChangeAspect="1"/>
          </p:cNvPicPr>
          <p:nvPr/>
        </p:nvPicPr>
        <p:blipFill>
          <a:blip r:embed="rId4"/>
          <a:stretch>
            <a:fillRect/>
          </a:stretch>
        </p:blipFill>
        <p:spPr>
          <a:xfrm>
            <a:off x="560387" y="4527926"/>
            <a:ext cx="2910625" cy="1699635"/>
          </a:xfrm>
          <a:prstGeom prst="rect">
            <a:avLst/>
          </a:prstGeom>
        </p:spPr>
      </p:pic>
      <p:sp>
        <p:nvSpPr>
          <p:cNvPr id="13" name="Rectángulo 12">
            <a:extLst>
              <a:ext uri="{FF2B5EF4-FFF2-40B4-BE49-F238E27FC236}">
                <a16:creationId xmlns:a16="http://schemas.microsoft.com/office/drawing/2014/main" xmlns="" id="{B27EB790-8FD2-904A-AC3E-FAB5CB912BC0}"/>
              </a:ext>
            </a:extLst>
          </p:cNvPr>
          <p:cNvSpPr/>
          <p:nvPr/>
        </p:nvSpPr>
        <p:spPr>
          <a:xfrm>
            <a:off x="3471012" y="4869913"/>
            <a:ext cx="4572000" cy="1015663"/>
          </a:xfrm>
          <a:prstGeom prst="rect">
            <a:avLst/>
          </a:prstGeom>
        </p:spPr>
        <p:txBody>
          <a:bodyPr>
            <a:spAutoFit/>
          </a:bodyPr>
          <a:lstStyle/>
          <a:p>
            <a:endParaRPr lang="es-CL" sz="2000" dirty="0">
              <a:solidFill>
                <a:schemeClr val="accent4"/>
              </a:solidFill>
              <a:latin typeface="Calibri" panose="020F0502020204030204" pitchFamily="34" charset="0"/>
              <a:cs typeface="Calibri" panose="020F0502020204030204" pitchFamily="34" charset="0"/>
            </a:endParaRPr>
          </a:p>
          <a:p>
            <a:r>
              <a:rPr lang="es-CL" sz="2000" dirty="0">
                <a:solidFill>
                  <a:schemeClr val="accent4"/>
                </a:solidFill>
                <a:latin typeface="Calibri" panose="020F0502020204030204" pitchFamily="34" charset="0"/>
                <a:cs typeface="Calibri" panose="020F0502020204030204" pitchFamily="34" charset="0"/>
              </a:rPr>
              <a:t>Esta etapa la puedes complementar conociendo la técnica de </a:t>
            </a:r>
            <a:r>
              <a:rPr lang="es-CL" sz="2000" dirty="0">
                <a:solidFill>
                  <a:schemeClr val="accent4"/>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xmlns="" val="tx"/>
                    </a:ext>
                  </a:extLst>
                </a:hlinkClick>
              </a:rPr>
              <a:t>Agile Inception</a:t>
            </a:r>
            <a:endParaRPr lang="es-CL" sz="2000" dirty="0">
              <a:solidFill>
                <a:schemeClr val="accent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47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495432"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dirty="0"/>
              <a:t>ACTORES DE UN PROYECTO</a:t>
            </a:r>
          </a:p>
        </p:txBody>
      </p:sp>
      <p:sp>
        <p:nvSpPr>
          <p:cNvPr id="231" name="Google Shape;231;p33"/>
          <p:cNvSpPr txBox="1">
            <a:spLocks noGrp="1"/>
          </p:cNvSpPr>
          <p:nvPr>
            <p:ph type="body" idx="1"/>
          </p:nvPr>
        </p:nvSpPr>
        <p:spPr>
          <a:xfrm>
            <a:off x="294150" y="1218600"/>
            <a:ext cx="8555700" cy="3495068"/>
          </a:xfrm>
          <a:prstGeom prst="rect">
            <a:avLst/>
          </a:prstGeom>
        </p:spPr>
        <p:txBody>
          <a:bodyPr spcFirstLastPara="1" wrap="square" lIns="91425" tIns="45700" rIns="91425" bIns="45700" anchor="t" anchorCtr="0">
            <a:noAutofit/>
          </a:bodyPr>
          <a:lstStyle/>
          <a:p>
            <a:pPr marL="0" lvl="0" indent="0">
              <a:buNone/>
            </a:pPr>
            <a:r>
              <a:rPr lang="es-CL" b="1" dirty="0"/>
              <a:t>Cliente</a:t>
            </a:r>
            <a:r>
              <a:rPr lang="es-CL" dirty="0"/>
              <a:t>: Quien aporta los recursos para elaborar el Proyecto del Software.</a:t>
            </a:r>
          </a:p>
          <a:p>
            <a:pPr marL="0" lvl="0" indent="0">
              <a:buNone/>
            </a:pPr>
            <a:endParaRPr lang="es-CL" dirty="0"/>
          </a:p>
          <a:p>
            <a:pPr marL="0" lvl="0" indent="0">
              <a:buNone/>
            </a:pPr>
            <a:r>
              <a:rPr lang="es-CL" b="1" dirty="0"/>
              <a:t>Usuarios</a:t>
            </a:r>
            <a:r>
              <a:rPr lang="es-CL" dirty="0"/>
              <a:t> del Sistema Informático: Quienes utilizan y se benefician de los atributos del Sistema.</a:t>
            </a:r>
          </a:p>
          <a:p>
            <a:pPr marL="0" lvl="0" indent="0">
              <a:buNone/>
            </a:pPr>
            <a:endParaRPr lang="es-CL" dirty="0"/>
          </a:p>
          <a:p>
            <a:pPr marL="0" lvl="0" indent="0">
              <a:buNone/>
            </a:pPr>
            <a:r>
              <a:rPr lang="es-CL" b="1" dirty="0"/>
              <a:t>Proveedor</a:t>
            </a:r>
            <a:r>
              <a:rPr lang="es-CL" dirty="0"/>
              <a:t> </a:t>
            </a:r>
            <a:r>
              <a:rPr lang="es-CL" b="1" dirty="0"/>
              <a:t>del Sistema</a:t>
            </a:r>
            <a:r>
              <a:rPr lang="es-CL" dirty="0"/>
              <a:t>: Correspondiente al equipo que desarrolla el Software y lo implementa.</a:t>
            </a:r>
          </a:p>
          <a:p>
            <a:pPr marL="0" lvl="0" indent="0">
              <a:buNone/>
            </a:pPr>
            <a:endParaRPr lang="es-CL" dirty="0"/>
          </a:p>
        </p:txBody>
      </p:sp>
      <p:pic>
        <p:nvPicPr>
          <p:cNvPr id="4" name="Gráfico 3" descr="Usuarios">
            <a:extLst>
              <a:ext uri="{FF2B5EF4-FFF2-40B4-BE49-F238E27FC236}">
                <a16:creationId xmlns:a16="http://schemas.microsoft.com/office/drawing/2014/main" xmlns="" id="{7CC06275-9CE0-184F-99DE-68027E2F6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296992" y="4307984"/>
            <a:ext cx="2550016" cy="2550016"/>
          </a:xfrm>
          <a:prstGeom prst="rect">
            <a:avLst/>
          </a:prstGeom>
        </p:spPr>
      </p:pic>
    </p:spTree>
    <p:extLst>
      <p:ext uri="{BB962C8B-B14F-4D97-AF65-F5344CB8AC3E}">
        <p14:creationId xmlns:p14="http://schemas.microsoft.com/office/powerpoint/2010/main" val="166025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3AF82129-E3F9-4947-81BE-6807FBF697C9}"/>
              </a:ext>
            </a:extLst>
          </p:cNvPr>
          <p:cNvSpPr>
            <a:spLocks noGrp="1"/>
          </p:cNvSpPr>
          <p:nvPr>
            <p:ph type="body" idx="1"/>
          </p:nvPr>
        </p:nvSpPr>
        <p:spPr>
          <a:xfrm>
            <a:off x="294151" y="1218600"/>
            <a:ext cx="4625580" cy="5137800"/>
          </a:xfrm>
        </p:spPr>
        <p:txBody>
          <a:bodyPr/>
          <a:lstStyle/>
          <a:p>
            <a:r>
              <a:rPr lang="es-ES_tradnl" sz="2000" dirty="0"/>
              <a:t>El cliente es aquél que nos concede el capital necesario para llevar a cabo el proyecto. Por tal motivo, espera que el resultado sea acorde a las necesidades de la organización. Según el resultado del proyecto, el cliente puede verse beneficiado o afectado por él.</a:t>
            </a:r>
          </a:p>
          <a:p>
            <a:pPr marL="50800" indent="0">
              <a:buNone/>
            </a:pPr>
            <a:endParaRPr lang="es-ES_tradnl" sz="2000" dirty="0"/>
          </a:p>
          <a:p>
            <a:r>
              <a:rPr lang="es-ES_tradnl" sz="2000" dirty="0"/>
              <a:t>El cliente influye de manera importante en las actividades y resultados de un proyecto. En muchas ocasiones el cliente es relacionado con el Gerente de Proyectos. </a:t>
            </a:r>
          </a:p>
        </p:txBody>
      </p:sp>
      <p:sp>
        <p:nvSpPr>
          <p:cNvPr id="3" name="Título 2">
            <a:extLst>
              <a:ext uri="{FF2B5EF4-FFF2-40B4-BE49-F238E27FC236}">
                <a16:creationId xmlns:a16="http://schemas.microsoft.com/office/drawing/2014/main" xmlns="" id="{A79CFA50-D706-AC44-B0E5-15407B8AD160}"/>
              </a:ext>
            </a:extLst>
          </p:cNvPr>
          <p:cNvSpPr>
            <a:spLocks noGrp="1"/>
          </p:cNvSpPr>
          <p:nvPr>
            <p:ph type="title"/>
          </p:nvPr>
        </p:nvSpPr>
        <p:spPr/>
        <p:txBody>
          <a:bodyPr/>
          <a:lstStyle/>
          <a:p>
            <a:r>
              <a:rPr lang="es-ES_tradnl" dirty="0"/>
              <a:t>CLIENTE</a:t>
            </a:r>
          </a:p>
        </p:txBody>
      </p:sp>
      <p:pic>
        <p:nvPicPr>
          <p:cNvPr id="4" name="Picture 4" descr="Hombre De Negocios, Creciendo, El Gerente De, Hombre">
            <a:extLst>
              <a:ext uri="{FF2B5EF4-FFF2-40B4-BE49-F238E27FC236}">
                <a16:creationId xmlns:a16="http://schemas.microsoft.com/office/drawing/2014/main" xmlns="" id="{21BCB7CC-D686-2344-851A-FF425A9CC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7763" y="1772178"/>
            <a:ext cx="3532371" cy="3532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172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845F3D84-1958-EC46-8FCE-6057F16EA46A}"/>
              </a:ext>
            </a:extLst>
          </p:cNvPr>
          <p:cNvSpPr>
            <a:spLocks noGrp="1"/>
          </p:cNvSpPr>
          <p:nvPr>
            <p:ph type="body" idx="1"/>
          </p:nvPr>
        </p:nvSpPr>
        <p:spPr>
          <a:xfrm>
            <a:off x="294150" y="1218600"/>
            <a:ext cx="5462706" cy="5137800"/>
          </a:xfrm>
        </p:spPr>
        <p:txBody>
          <a:bodyPr/>
          <a:lstStyle/>
          <a:p>
            <a:pPr algn="just"/>
            <a:r>
              <a:rPr lang="es-ES_tradnl" sz="2000" dirty="0"/>
              <a:t>Los usuarios del sistema son las personas quienes trabajarán directamente con él. La información que se puede obtener de ellos es de vital importancia para la obtención de los requerimientos. </a:t>
            </a:r>
          </a:p>
          <a:p>
            <a:pPr marL="50800" indent="0" algn="just">
              <a:buNone/>
            </a:pPr>
            <a:endParaRPr lang="es-ES_tradnl" sz="2000" dirty="0"/>
          </a:p>
          <a:p>
            <a:pPr algn="just"/>
            <a:r>
              <a:rPr lang="es-ES_tradnl" sz="2000" dirty="0"/>
              <a:t>Los usuarios son en parte, los validadores del sistema. Ellos al utilizar el resultado final del proyecto podrán informar sobre las deficiencias que el mismo puede tener. En algunos proyectos son ellos los que se utilizan para las pruebas de calidad. </a:t>
            </a:r>
          </a:p>
          <a:p>
            <a:pPr marL="50800" indent="0" algn="just">
              <a:buNone/>
            </a:pPr>
            <a:endParaRPr lang="es-ES_tradnl" sz="2000" dirty="0"/>
          </a:p>
          <a:p>
            <a:pPr algn="just"/>
            <a:r>
              <a:rPr lang="es-ES_tradnl" sz="2000" dirty="0"/>
              <a:t>Ellos conocen el movimiento de la organización y sus actividades diarias. Se reitera la importancia en la hora capturar información para la toma de requerimientos.</a:t>
            </a:r>
          </a:p>
        </p:txBody>
      </p:sp>
      <p:sp>
        <p:nvSpPr>
          <p:cNvPr id="3" name="Título 2">
            <a:extLst>
              <a:ext uri="{FF2B5EF4-FFF2-40B4-BE49-F238E27FC236}">
                <a16:creationId xmlns:a16="http://schemas.microsoft.com/office/drawing/2014/main" xmlns="" id="{DC54814F-0E17-8D48-99D1-728A1C0520AA}"/>
              </a:ext>
            </a:extLst>
          </p:cNvPr>
          <p:cNvSpPr>
            <a:spLocks noGrp="1"/>
          </p:cNvSpPr>
          <p:nvPr>
            <p:ph type="title"/>
          </p:nvPr>
        </p:nvSpPr>
        <p:spPr/>
        <p:txBody>
          <a:bodyPr/>
          <a:lstStyle/>
          <a:p>
            <a:r>
              <a:rPr lang="es-ES_tradnl" dirty="0"/>
              <a:t>USUARIOS FINALES</a:t>
            </a:r>
          </a:p>
        </p:txBody>
      </p:sp>
      <p:pic>
        <p:nvPicPr>
          <p:cNvPr id="4" name="Picture 2" descr="Avatar, Clientela, Clientes, Iconos, Presentaciones">
            <a:extLst>
              <a:ext uri="{FF2B5EF4-FFF2-40B4-BE49-F238E27FC236}">
                <a16:creationId xmlns:a16="http://schemas.microsoft.com/office/drawing/2014/main" xmlns="" id="{2A80E7A0-2262-174F-B0B1-43C7BE8D56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46787"/>
          <a:stretch/>
        </p:blipFill>
        <p:spPr bwMode="auto">
          <a:xfrm>
            <a:off x="6051885" y="1982209"/>
            <a:ext cx="2585355" cy="1547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Avatar, Clientela, Clientes, Iconos, Presentaciones">
            <a:extLst>
              <a:ext uri="{FF2B5EF4-FFF2-40B4-BE49-F238E27FC236}">
                <a16:creationId xmlns:a16="http://schemas.microsoft.com/office/drawing/2014/main" xmlns="" id="{835E22B8-4D7F-3D43-B391-5D130E9C32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787" r="50000"/>
          <a:stretch/>
        </p:blipFill>
        <p:spPr bwMode="auto">
          <a:xfrm>
            <a:off x="6051884" y="3970127"/>
            <a:ext cx="2585355" cy="15477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035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AE362314-ADD0-BC4C-92C4-65DD63207712}"/>
              </a:ext>
            </a:extLst>
          </p:cNvPr>
          <p:cNvSpPr>
            <a:spLocks noGrp="1"/>
          </p:cNvSpPr>
          <p:nvPr>
            <p:ph type="body" idx="1"/>
          </p:nvPr>
        </p:nvSpPr>
        <p:spPr>
          <a:xfrm>
            <a:off x="294150" y="1218600"/>
            <a:ext cx="8587076" cy="732863"/>
          </a:xfrm>
        </p:spPr>
        <p:txBody>
          <a:bodyPr/>
          <a:lstStyle/>
          <a:p>
            <a:r>
              <a:rPr lang="es-ES_tradnl" dirty="0"/>
              <a:t>El proveedor es el equipo encargado de desarrollar el proyecto.</a:t>
            </a:r>
          </a:p>
        </p:txBody>
      </p:sp>
      <p:sp>
        <p:nvSpPr>
          <p:cNvPr id="3" name="Título 2">
            <a:extLst>
              <a:ext uri="{FF2B5EF4-FFF2-40B4-BE49-F238E27FC236}">
                <a16:creationId xmlns:a16="http://schemas.microsoft.com/office/drawing/2014/main" xmlns="" id="{506ABAF4-B896-504C-A319-8A47370D6DD8}"/>
              </a:ext>
            </a:extLst>
          </p:cNvPr>
          <p:cNvSpPr>
            <a:spLocks noGrp="1"/>
          </p:cNvSpPr>
          <p:nvPr>
            <p:ph type="title"/>
          </p:nvPr>
        </p:nvSpPr>
        <p:spPr/>
        <p:txBody>
          <a:bodyPr/>
          <a:lstStyle/>
          <a:p>
            <a:r>
              <a:rPr lang="es-ES_tradnl" dirty="0"/>
              <a:t>PROVEEDOR DEL SISTEMA</a:t>
            </a:r>
          </a:p>
        </p:txBody>
      </p:sp>
      <p:pic>
        <p:nvPicPr>
          <p:cNvPr id="6" name="Picture 2" descr="https://image.shutterstock.com/image-vector/programmer-working-on-multi-display-260nw-612346301.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146" b="82315" l="10000" r="90000"/>
                    </a14:imgEffect>
                  </a14:imgLayer>
                </a14:imgProps>
              </a:ext>
              <a:ext uri="{28A0092B-C50C-407E-A947-70E740481C1C}">
                <a14:useLocalDpi xmlns:a14="http://schemas.microsoft.com/office/drawing/2010/main" val="0"/>
              </a:ext>
            </a:extLst>
          </a:blip>
          <a:srcRect l="7708" t="11600" r="8197" b="14811"/>
          <a:stretch/>
        </p:blipFill>
        <p:spPr bwMode="auto">
          <a:xfrm>
            <a:off x="551476" y="2904996"/>
            <a:ext cx="4110238" cy="2364059"/>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1">
            <a:extLst>
              <a:ext uri="{FF2B5EF4-FFF2-40B4-BE49-F238E27FC236}">
                <a16:creationId xmlns:a16="http://schemas.microsoft.com/office/drawing/2014/main" xmlns="" id="{AE362314-ADD0-BC4C-92C4-65DD63207712}"/>
              </a:ext>
            </a:extLst>
          </p:cNvPr>
          <p:cNvSpPr txBox="1">
            <a:spLocks/>
          </p:cNvSpPr>
          <p:nvPr/>
        </p:nvSpPr>
        <p:spPr>
          <a:xfrm>
            <a:off x="4661714" y="1973768"/>
            <a:ext cx="4085700" cy="42265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pPr algn="just"/>
            <a:r>
              <a:rPr lang="es-ES_tradnl" dirty="0">
                <a:latin typeface="Calibri" panose="020F0502020204030204" pitchFamily="34" charset="0"/>
                <a:cs typeface="Calibri" panose="020F0502020204030204" pitchFamily="34" charset="0"/>
              </a:rPr>
              <a:t>Hay distintos cargos que pueden estar presentes:</a:t>
            </a:r>
            <a:br>
              <a:rPr lang="es-ES_tradnl" dirty="0">
                <a:latin typeface="Calibri" panose="020F0502020204030204" pitchFamily="34" charset="0"/>
                <a:cs typeface="Calibri" panose="020F0502020204030204" pitchFamily="34" charset="0"/>
              </a:rPr>
            </a:br>
            <a:endParaRPr lang="es-ES_tradnl" dirty="0">
              <a:latin typeface="Calibri" panose="020F0502020204030204" pitchFamily="34" charset="0"/>
              <a:cs typeface="Calibri" panose="020F0502020204030204" pitchFamily="34" charset="0"/>
            </a:endParaRPr>
          </a:p>
          <a:p>
            <a:pPr lvl="1" algn="just"/>
            <a:r>
              <a:rPr lang="es-ES_tradnl" dirty="0">
                <a:latin typeface="Calibri" panose="020F0502020204030204" pitchFamily="34" charset="0"/>
                <a:cs typeface="Calibri" panose="020F0502020204030204" pitchFamily="34" charset="0"/>
              </a:rPr>
              <a:t>Gerente de proyectos.</a:t>
            </a:r>
          </a:p>
          <a:p>
            <a:pPr lvl="1" algn="just"/>
            <a:r>
              <a:rPr lang="es-ES_tradnl" dirty="0">
                <a:latin typeface="Calibri" panose="020F0502020204030204" pitchFamily="34" charset="0"/>
                <a:cs typeface="Calibri" panose="020F0502020204030204" pitchFamily="34" charset="0"/>
              </a:rPr>
              <a:t>Líder del proyecto.</a:t>
            </a:r>
          </a:p>
          <a:p>
            <a:pPr lvl="1" algn="just"/>
            <a:r>
              <a:rPr lang="es-ES_tradnl" dirty="0">
                <a:latin typeface="Calibri" panose="020F0502020204030204" pitchFamily="34" charset="0"/>
                <a:cs typeface="Calibri" panose="020F0502020204030204" pitchFamily="34" charset="0"/>
              </a:rPr>
              <a:t>Analista de sistemas.</a:t>
            </a:r>
          </a:p>
          <a:p>
            <a:pPr lvl="1" algn="just"/>
            <a:r>
              <a:rPr lang="es-ES_tradnl" dirty="0">
                <a:latin typeface="Calibri" panose="020F0502020204030204" pitchFamily="34" charset="0"/>
                <a:cs typeface="Calibri" panose="020F0502020204030204" pitchFamily="34" charset="0"/>
              </a:rPr>
              <a:t>Diseñador.</a:t>
            </a:r>
          </a:p>
          <a:p>
            <a:pPr lvl="1" algn="just"/>
            <a:r>
              <a:rPr lang="es-ES_tradnl" dirty="0">
                <a:latin typeface="Calibri" panose="020F0502020204030204" pitchFamily="34" charset="0"/>
                <a:cs typeface="Calibri" panose="020F0502020204030204" pitchFamily="34" charset="0"/>
              </a:rPr>
              <a:t>Ingeniero de Software.</a:t>
            </a:r>
          </a:p>
          <a:p>
            <a:pPr lvl="1" algn="just"/>
            <a:r>
              <a:rPr lang="es-ES_tradnl" dirty="0">
                <a:latin typeface="Calibri" panose="020F0502020204030204" pitchFamily="34" charset="0"/>
                <a:cs typeface="Calibri" panose="020F0502020204030204" pitchFamily="34" charset="0"/>
              </a:rPr>
              <a:t>Responsable de Calidad.</a:t>
            </a:r>
          </a:p>
          <a:p>
            <a:pPr lvl="1" algn="just"/>
            <a:r>
              <a:rPr lang="es-ES_tradnl" dirty="0">
                <a:latin typeface="Calibri" panose="020F0502020204030204" pitchFamily="34" charset="0"/>
                <a:cs typeface="Calibri" panose="020F0502020204030204" pitchFamily="34" charset="0"/>
              </a:rPr>
              <a:t>Responsable de Pruebas.</a:t>
            </a:r>
          </a:p>
          <a:p>
            <a:pPr lvl="1" algn="just"/>
            <a:r>
              <a:rPr lang="es-ES_tradnl" dirty="0">
                <a:latin typeface="Calibri" panose="020F0502020204030204" pitchFamily="34" charset="0"/>
                <a:cs typeface="Calibri" panose="020F0502020204030204" pitchFamily="34" charset="0"/>
              </a:rPr>
              <a:t>Administrador de la Configuración del Proyecto.</a:t>
            </a:r>
          </a:p>
        </p:txBody>
      </p:sp>
    </p:spTree>
    <p:extLst>
      <p:ext uri="{BB962C8B-B14F-4D97-AF65-F5344CB8AC3E}">
        <p14:creationId xmlns:p14="http://schemas.microsoft.com/office/powerpoint/2010/main" val="183480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xmlns="" id="{3645E76D-31B8-6A40-95D9-B2E95ACBF190}"/>
              </a:ext>
            </a:extLst>
          </p:cNvPr>
          <p:cNvSpPr>
            <a:spLocks noGrp="1"/>
          </p:cNvSpPr>
          <p:nvPr>
            <p:ph type="title"/>
          </p:nvPr>
        </p:nvSpPr>
        <p:spPr/>
        <p:txBody>
          <a:bodyPr/>
          <a:lstStyle/>
          <a:p>
            <a:r>
              <a:rPr lang="es-ES_tradnl" dirty="0"/>
              <a:t>QUÉ SON LOS REQUISITOS</a:t>
            </a:r>
          </a:p>
        </p:txBody>
      </p:sp>
    </p:spTree>
    <p:extLst>
      <p:ext uri="{BB962C8B-B14F-4D97-AF65-F5344CB8AC3E}">
        <p14:creationId xmlns:p14="http://schemas.microsoft.com/office/powerpoint/2010/main" val="255988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823A1592-0634-734A-A879-95F0BBA3E9DA}"/>
              </a:ext>
            </a:extLst>
          </p:cNvPr>
          <p:cNvSpPr>
            <a:spLocks noGrp="1"/>
          </p:cNvSpPr>
          <p:nvPr>
            <p:ph type="title"/>
          </p:nvPr>
        </p:nvSpPr>
        <p:spPr/>
        <p:txBody>
          <a:bodyPr/>
          <a:lstStyle/>
          <a:p>
            <a:r>
              <a:rPr lang="es-ES_tradnl" dirty="0"/>
              <a:t>CARACTERÍSTICAS</a:t>
            </a:r>
          </a:p>
        </p:txBody>
      </p:sp>
      <p:grpSp>
        <p:nvGrpSpPr>
          <p:cNvPr id="6" name="Google Shape;213;p5">
            <a:extLst>
              <a:ext uri="{FF2B5EF4-FFF2-40B4-BE49-F238E27FC236}">
                <a16:creationId xmlns:a16="http://schemas.microsoft.com/office/drawing/2014/main" xmlns="" id="{3F0019A2-9ADE-4844-BE8D-50D7FD62F46F}"/>
              </a:ext>
            </a:extLst>
          </p:cNvPr>
          <p:cNvGrpSpPr/>
          <p:nvPr/>
        </p:nvGrpSpPr>
        <p:grpSpPr>
          <a:xfrm>
            <a:off x="3958360" y="1223056"/>
            <a:ext cx="1227280" cy="1227280"/>
            <a:chOff x="2859873" y="853971"/>
            <a:chExt cx="1068600" cy="1068600"/>
          </a:xfrm>
          <a:solidFill>
            <a:schemeClr val="accent2"/>
          </a:solidFill>
        </p:grpSpPr>
        <p:sp>
          <p:nvSpPr>
            <p:cNvPr id="7" name="Google Shape;214;p5">
              <a:extLst>
                <a:ext uri="{FF2B5EF4-FFF2-40B4-BE49-F238E27FC236}">
                  <a16:creationId xmlns:a16="http://schemas.microsoft.com/office/drawing/2014/main" xmlns="" id="{10D77262-735D-FE44-9EF5-B5A0DE74599F}"/>
                </a:ext>
              </a:extLst>
            </p:cNvPr>
            <p:cNvSpPr/>
            <p:nvPr/>
          </p:nvSpPr>
          <p:spPr>
            <a:xfrm>
              <a:off x="2859873" y="853971"/>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Condensed"/>
                <a:cs typeface="Calibri" panose="020F0502020204030204" pitchFamily="34" charset="0"/>
                <a:sym typeface="Roboto Condensed"/>
              </a:endParaRPr>
            </a:p>
          </p:txBody>
        </p:sp>
        <p:sp>
          <p:nvSpPr>
            <p:cNvPr id="8" name="Google Shape;215;p5">
              <a:extLst>
                <a:ext uri="{FF2B5EF4-FFF2-40B4-BE49-F238E27FC236}">
                  <a16:creationId xmlns:a16="http://schemas.microsoft.com/office/drawing/2014/main" xmlns="" id="{C286BE44-72BF-C54A-8B9F-C23CCC6312C7}"/>
                </a:ext>
              </a:extLst>
            </p:cNvPr>
            <p:cNvSpPr txBox="1"/>
            <p:nvPr/>
          </p:nvSpPr>
          <p:spPr>
            <a:xfrm>
              <a:off x="3012800" y="1022197"/>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Necesario</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9" name="Google Shape;216;p5">
            <a:extLst>
              <a:ext uri="{FF2B5EF4-FFF2-40B4-BE49-F238E27FC236}">
                <a16:creationId xmlns:a16="http://schemas.microsoft.com/office/drawing/2014/main" xmlns="" id="{6AF93687-7723-0141-821E-EBD7BD2AE82D}"/>
              </a:ext>
            </a:extLst>
          </p:cNvPr>
          <p:cNvGrpSpPr/>
          <p:nvPr/>
        </p:nvGrpSpPr>
        <p:grpSpPr>
          <a:xfrm>
            <a:off x="3228980" y="5082061"/>
            <a:ext cx="1227280" cy="1227280"/>
            <a:chOff x="5214448" y="3234278"/>
            <a:chExt cx="1068600" cy="1068600"/>
          </a:xfrm>
          <a:solidFill>
            <a:schemeClr val="bg2"/>
          </a:solidFill>
        </p:grpSpPr>
        <p:sp>
          <p:nvSpPr>
            <p:cNvPr id="10" name="Google Shape;217;p5">
              <a:extLst>
                <a:ext uri="{FF2B5EF4-FFF2-40B4-BE49-F238E27FC236}">
                  <a16:creationId xmlns:a16="http://schemas.microsoft.com/office/drawing/2014/main" xmlns="" id="{3E0CBD4B-5AD1-7043-8DEE-30A2FDB1D6B5}"/>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11" name="Google Shape;218;p5">
              <a:extLst>
                <a:ext uri="{FF2B5EF4-FFF2-40B4-BE49-F238E27FC236}">
                  <a16:creationId xmlns:a16="http://schemas.microsoft.com/office/drawing/2014/main" xmlns="" id="{6BFFCE69-E937-5F42-8417-4461CFF8BF9C}"/>
                </a:ext>
              </a:extLst>
            </p:cNvPr>
            <p:cNvSpPr txBox="1"/>
            <p:nvPr/>
          </p:nvSpPr>
          <p:spPr>
            <a:xfrm>
              <a:off x="5344582" y="3402503"/>
              <a:ext cx="8262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Modificable</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12" name="Google Shape;219;p5">
            <a:extLst>
              <a:ext uri="{FF2B5EF4-FFF2-40B4-BE49-F238E27FC236}">
                <a16:creationId xmlns:a16="http://schemas.microsoft.com/office/drawing/2014/main" xmlns="" id="{A668DDBD-A07C-EE43-B4F4-208E7168D7C7}"/>
              </a:ext>
            </a:extLst>
          </p:cNvPr>
          <p:cNvGrpSpPr/>
          <p:nvPr/>
        </p:nvGrpSpPr>
        <p:grpSpPr>
          <a:xfrm>
            <a:off x="2037506" y="2912080"/>
            <a:ext cx="1227280" cy="1227280"/>
            <a:chOff x="5214448" y="3234278"/>
            <a:chExt cx="1068600" cy="1068600"/>
          </a:xfrm>
          <a:solidFill>
            <a:schemeClr val="accent4"/>
          </a:solidFill>
        </p:grpSpPr>
        <p:sp>
          <p:nvSpPr>
            <p:cNvPr id="13" name="Google Shape;220;p5">
              <a:extLst>
                <a:ext uri="{FF2B5EF4-FFF2-40B4-BE49-F238E27FC236}">
                  <a16:creationId xmlns:a16="http://schemas.microsoft.com/office/drawing/2014/main" xmlns="" id="{91F67493-3AD6-3741-9B66-EFB8CD583DC9}"/>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14" name="Google Shape;221;p5">
              <a:extLst>
                <a:ext uri="{FF2B5EF4-FFF2-40B4-BE49-F238E27FC236}">
                  <a16:creationId xmlns:a16="http://schemas.microsoft.com/office/drawing/2014/main" xmlns="" id="{0C87ACA9-22D2-8449-BC5C-09F5EA06CF3A}"/>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Verificable</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15" name="Google Shape;222;p5">
            <a:extLst>
              <a:ext uri="{FF2B5EF4-FFF2-40B4-BE49-F238E27FC236}">
                <a16:creationId xmlns:a16="http://schemas.microsoft.com/office/drawing/2014/main" xmlns="" id="{28ECA916-9979-A84E-B4A0-9280F10D57A9}"/>
              </a:ext>
            </a:extLst>
          </p:cNvPr>
          <p:cNvGrpSpPr/>
          <p:nvPr/>
        </p:nvGrpSpPr>
        <p:grpSpPr>
          <a:xfrm>
            <a:off x="5642188" y="4204827"/>
            <a:ext cx="1227280" cy="1227280"/>
            <a:chOff x="5214448" y="3234278"/>
            <a:chExt cx="1068600" cy="1068600"/>
          </a:xfrm>
          <a:solidFill>
            <a:schemeClr val="accent2"/>
          </a:solidFill>
        </p:grpSpPr>
        <p:sp>
          <p:nvSpPr>
            <p:cNvPr id="16" name="Google Shape;223;p5">
              <a:extLst>
                <a:ext uri="{FF2B5EF4-FFF2-40B4-BE49-F238E27FC236}">
                  <a16:creationId xmlns:a16="http://schemas.microsoft.com/office/drawing/2014/main" xmlns="" id="{0BEA3624-2F8B-284C-BC5E-4C5D7FADCAE3}"/>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17" name="Google Shape;224;p5">
              <a:extLst>
                <a:ext uri="{FF2B5EF4-FFF2-40B4-BE49-F238E27FC236}">
                  <a16:creationId xmlns:a16="http://schemas.microsoft.com/office/drawing/2014/main" xmlns="" id="{E93998AB-A7F9-DE4E-BFC1-8D0B7F62A6A0}"/>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Correcto</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18" name="Google Shape;225;p5">
            <a:extLst>
              <a:ext uri="{FF2B5EF4-FFF2-40B4-BE49-F238E27FC236}">
                <a16:creationId xmlns:a16="http://schemas.microsoft.com/office/drawing/2014/main" xmlns="" id="{E7CD6A27-3B09-2A42-95E7-9A075B3F5492}"/>
              </a:ext>
            </a:extLst>
          </p:cNvPr>
          <p:cNvGrpSpPr/>
          <p:nvPr/>
        </p:nvGrpSpPr>
        <p:grpSpPr>
          <a:xfrm>
            <a:off x="2332618" y="4204827"/>
            <a:ext cx="1227280" cy="1227280"/>
            <a:chOff x="5214448" y="3234278"/>
            <a:chExt cx="1068600" cy="1068600"/>
          </a:xfrm>
          <a:solidFill>
            <a:schemeClr val="accent2"/>
          </a:solidFill>
        </p:grpSpPr>
        <p:sp>
          <p:nvSpPr>
            <p:cNvPr id="19" name="Google Shape;226;p5">
              <a:extLst>
                <a:ext uri="{FF2B5EF4-FFF2-40B4-BE49-F238E27FC236}">
                  <a16:creationId xmlns:a16="http://schemas.microsoft.com/office/drawing/2014/main" xmlns="" id="{CBBD43E7-3881-B645-BC20-C59F07723D5C}"/>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20" name="Google Shape;227;p5">
              <a:extLst>
                <a:ext uri="{FF2B5EF4-FFF2-40B4-BE49-F238E27FC236}">
                  <a16:creationId xmlns:a16="http://schemas.microsoft.com/office/drawing/2014/main" xmlns="" id="{7745AEFE-3349-624E-86DB-6181E95B504F}"/>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Priorizado</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21" name="Google Shape;228;p5">
            <a:extLst>
              <a:ext uri="{FF2B5EF4-FFF2-40B4-BE49-F238E27FC236}">
                <a16:creationId xmlns:a16="http://schemas.microsoft.com/office/drawing/2014/main" xmlns="" id="{D9062E11-8454-124D-85EB-9A7DBC18808B}"/>
              </a:ext>
            </a:extLst>
          </p:cNvPr>
          <p:cNvGrpSpPr/>
          <p:nvPr/>
        </p:nvGrpSpPr>
        <p:grpSpPr>
          <a:xfrm>
            <a:off x="5883241" y="2912080"/>
            <a:ext cx="1227280" cy="1227280"/>
            <a:chOff x="5214448" y="3234278"/>
            <a:chExt cx="1068600" cy="1068600"/>
          </a:xfrm>
          <a:solidFill>
            <a:schemeClr val="bg2"/>
          </a:solidFill>
        </p:grpSpPr>
        <p:sp>
          <p:nvSpPr>
            <p:cNvPr id="22" name="Google Shape;229;p5">
              <a:extLst>
                <a:ext uri="{FF2B5EF4-FFF2-40B4-BE49-F238E27FC236}">
                  <a16:creationId xmlns:a16="http://schemas.microsoft.com/office/drawing/2014/main" xmlns="" id="{AC28E109-B73B-444F-9198-1C56F279179E}"/>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Condensed"/>
                <a:cs typeface="Calibri" panose="020F0502020204030204" pitchFamily="34" charset="0"/>
                <a:sym typeface="Roboto Condensed"/>
              </a:endParaRPr>
            </a:p>
          </p:txBody>
        </p:sp>
        <p:sp>
          <p:nvSpPr>
            <p:cNvPr id="23" name="Google Shape;230;p5">
              <a:extLst>
                <a:ext uri="{FF2B5EF4-FFF2-40B4-BE49-F238E27FC236}">
                  <a16:creationId xmlns:a16="http://schemas.microsoft.com/office/drawing/2014/main" xmlns="" id="{6B6D1D4A-15C2-8340-8E54-17697E21C8A1}"/>
                </a:ext>
              </a:extLst>
            </p:cNvPr>
            <p:cNvSpPr txBox="1"/>
            <p:nvPr/>
          </p:nvSpPr>
          <p:spPr>
            <a:xfrm>
              <a:off x="5344571" y="3402508"/>
              <a:ext cx="8271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Consistente</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24" name="Google Shape;231;p5">
            <a:extLst>
              <a:ext uri="{FF2B5EF4-FFF2-40B4-BE49-F238E27FC236}">
                <a16:creationId xmlns:a16="http://schemas.microsoft.com/office/drawing/2014/main" xmlns="" id="{C0A33AC1-5099-F04F-89D7-282CE9CE23B7}"/>
              </a:ext>
            </a:extLst>
          </p:cNvPr>
          <p:cNvGrpSpPr/>
          <p:nvPr/>
        </p:nvGrpSpPr>
        <p:grpSpPr>
          <a:xfrm>
            <a:off x="5240813" y="1700011"/>
            <a:ext cx="1227280" cy="1227280"/>
            <a:chOff x="5214448" y="3234278"/>
            <a:chExt cx="1068600" cy="1068600"/>
          </a:xfrm>
          <a:solidFill>
            <a:schemeClr val="accent4"/>
          </a:solidFill>
        </p:grpSpPr>
        <p:sp>
          <p:nvSpPr>
            <p:cNvPr id="25" name="Google Shape;232;p5">
              <a:extLst>
                <a:ext uri="{FF2B5EF4-FFF2-40B4-BE49-F238E27FC236}">
                  <a16:creationId xmlns:a16="http://schemas.microsoft.com/office/drawing/2014/main" xmlns="" id="{931C244D-6F13-5847-A02A-46CFFE8939E3}"/>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26" name="Google Shape;233;p5">
              <a:extLst>
                <a:ext uri="{FF2B5EF4-FFF2-40B4-BE49-F238E27FC236}">
                  <a16:creationId xmlns:a16="http://schemas.microsoft.com/office/drawing/2014/main" xmlns="" id="{0186D6B3-D8CC-C641-973D-26C1CBB3A20D}"/>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Completo</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27" name="Google Shape;234;p5">
            <a:extLst>
              <a:ext uri="{FF2B5EF4-FFF2-40B4-BE49-F238E27FC236}">
                <a16:creationId xmlns:a16="http://schemas.microsoft.com/office/drawing/2014/main" xmlns="" id="{1DEDFCB9-6872-FD40-94FC-7ECD9075FDEE}"/>
              </a:ext>
            </a:extLst>
          </p:cNvPr>
          <p:cNvGrpSpPr/>
          <p:nvPr/>
        </p:nvGrpSpPr>
        <p:grpSpPr>
          <a:xfrm>
            <a:off x="2747016" y="1700011"/>
            <a:ext cx="1227280" cy="1227280"/>
            <a:chOff x="5214448" y="3234278"/>
            <a:chExt cx="1068600" cy="1068600"/>
          </a:xfrm>
          <a:solidFill>
            <a:schemeClr val="bg2"/>
          </a:solidFill>
        </p:grpSpPr>
        <p:sp>
          <p:nvSpPr>
            <p:cNvPr id="28" name="Google Shape;235;p5">
              <a:extLst>
                <a:ext uri="{FF2B5EF4-FFF2-40B4-BE49-F238E27FC236}">
                  <a16:creationId xmlns:a16="http://schemas.microsoft.com/office/drawing/2014/main" xmlns="" id="{7784A10A-6325-464D-BB20-EB218408E8FB}"/>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29" name="Google Shape;236;p5">
              <a:extLst>
                <a:ext uri="{FF2B5EF4-FFF2-40B4-BE49-F238E27FC236}">
                  <a16:creationId xmlns:a16="http://schemas.microsoft.com/office/drawing/2014/main" xmlns="" id="{8B5E7EE3-A239-5845-BA12-FD0A8221530D}"/>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Claro</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grpSp>
        <p:nvGrpSpPr>
          <p:cNvPr id="30" name="Google Shape;237;p5">
            <a:extLst>
              <a:ext uri="{FF2B5EF4-FFF2-40B4-BE49-F238E27FC236}">
                <a16:creationId xmlns:a16="http://schemas.microsoft.com/office/drawing/2014/main" xmlns="" id="{84A802C2-9A31-B840-AB83-2F3D0ABB0061}"/>
              </a:ext>
            </a:extLst>
          </p:cNvPr>
          <p:cNvGrpSpPr/>
          <p:nvPr/>
        </p:nvGrpSpPr>
        <p:grpSpPr>
          <a:xfrm>
            <a:off x="4616535" y="5129070"/>
            <a:ext cx="1227280" cy="1227280"/>
            <a:chOff x="5214448" y="3234278"/>
            <a:chExt cx="1068600" cy="1068600"/>
          </a:xfrm>
          <a:solidFill>
            <a:schemeClr val="accent4"/>
          </a:solidFill>
        </p:grpSpPr>
        <p:sp>
          <p:nvSpPr>
            <p:cNvPr id="31" name="Google Shape;238;p5">
              <a:extLst>
                <a:ext uri="{FF2B5EF4-FFF2-40B4-BE49-F238E27FC236}">
                  <a16:creationId xmlns:a16="http://schemas.microsoft.com/office/drawing/2014/main" xmlns="" id="{F2AED29A-BB60-654F-8D34-8546CA69AE8B}"/>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endParaRPr>
            </a:p>
          </p:txBody>
        </p:sp>
        <p:sp>
          <p:nvSpPr>
            <p:cNvPr id="32" name="Google Shape;239;p5">
              <a:extLst>
                <a:ext uri="{FF2B5EF4-FFF2-40B4-BE49-F238E27FC236}">
                  <a16:creationId xmlns:a16="http://schemas.microsoft.com/office/drawing/2014/main" xmlns="" id="{53AF9943-B65C-5848-AE77-398F0E93D8AA}"/>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rPr>
                <a:t>Factible</a:t>
              </a:r>
              <a:endParaRPr sz="1200" b="1" i="0" u="none" strike="noStrike" cap="none">
                <a:solidFill>
                  <a:srgbClr val="FFFFFF"/>
                </a:solidFill>
                <a:latin typeface="Calibri" panose="020F0502020204030204" pitchFamily="34" charset="0"/>
                <a:ea typeface="Roboto Condensed Light"/>
                <a:cs typeface="Calibri" panose="020F0502020204030204" pitchFamily="34" charset="0"/>
                <a:sym typeface="Roboto Condensed Light"/>
              </a:endParaRPr>
            </a:p>
          </p:txBody>
        </p:sp>
      </p:grpSp>
      <p:cxnSp>
        <p:nvCxnSpPr>
          <p:cNvPr id="33" name="Google Shape;240;p5">
            <a:extLst>
              <a:ext uri="{FF2B5EF4-FFF2-40B4-BE49-F238E27FC236}">
                <a16:creationId xmlns:a16="http://schemas.microsoft.com/office/drawing/2014/main" xmlns="" id="{2D045C3D-6034-584C-8A93-2FDFB10A0637}"/>
              </a:ext>
            </a:extLst>
          </p:cNvPr>
          <p:cNvCxnSpPr>
            <a:endCxn id="7" idx="4"/>
          </p:cNvCxnSpPr>
          <p:nvPr/>
        </p:nvCxnSpPr>
        <p:spPr>
          <a:xfrm flipV="1">
            <a:off x="4536377" y="2450336"/>
            <a:ext cx="35623" cy="1389599"/>
          </a:xfrm>
          <a:prstGeom prst="straightConnector1">
            <a:avLst/>
          </a:prstGeom>
          <a:noFill/>
          <a:ln w="38100" cap="flat" cmpd="sng">
            <a:solidFill>
              <a:srgbClr val="C7D3E6"/>
            </a:solidFill>
            <a:prstDash val="solid"/>
            <a:round/>
            <a:headEnd type="none" w="sm" len="sm"/>
            <a:tailEnd type="triangle" w="med" len="med"/>
          </a:ln>
        </p:spPr>
      </p:cxnSp>
      <p:cxnSp>
        <p:nvCxnSpPr>
          <p:cNvPr id="34" name="Google Shape;241;p5">
            <a:extLst>
              <a:ext uri="{FF2B5EF4-FFF2-40B4-BE49-F238E27FC236}">
                <a16:creationId xmlns:a16="http://schemas.microsoft.com/office/drawing/2014/main" xmlns="" id="{7A047033-1E9B-B04B-8EE9-B77393CD71ED}"/>
              </a:ext>
            </a:extLst>
          </p:cNvPr>
          <p:cNvCxnSpPr>
            <a:cxnSpLocks/>
          </p:cNvCxnSpPr>
          <p:nvPr/>
        </p:nvCxnSpPr>
        <p:spPr>
          <a:xfrm flipH="1" flipV="1">
            <a:off x="3713882" y="2778249"/>
            <a:ext cx="812100" cy="1061700"/>
          </a:xfrm>
          <a:prstGeom prst="straightConnector1">
            <a:avLst/>
          </a:prstGeom>
          <a:noFill/>
          <a:ln w="38100" cap="flat" cmpd="sng">
            <a:solidFill>
              <a:srgbClr val="C7D3E6"/>
            </a:solidFill>
            <a:prstDash val="solid"/>
            <a:round/>
            <a:headEnd type="none" w="sm" len="sm"/>
            <a:tailEnd type="triangle" w="med" len="med"/>
          </a:ln>
        </p:spPr>
      </p:cxnSp>
      <p:cxnSp>
        <p:nvCxnSpPr>
          <p:cNvPr id="35" name="Google Shape;242;p5">
            <a:extLst>
              <a:ext uri="{FF2B5EF4-FFF2-40B4-BE49-F238E27FC236}">
                <a16:creationId xmlns:a16="http://schemas.microsoft.com/office/drawing/2014/main" xmlns="" id="{4CEFA32D-EB0B-3547-A0F2-6C906C7A1000}"/>
              </a:ext>
            </a:extLst>
          </p:cNvPr>
          <p:cNvCxnSpPr>
            <a:cxnSpLocks/>
          </p:cNvCxnSpPr>
          <p:nvPr/>
        </p:nvCxnSpPr>
        <p:spPr>
          <a:xfrm flipV="1">
            <a:off x="4546807" y="2809349"/>
            <a:ext cx="874500" cy="1041000"/>
          </a:xfrm>
          <a:prstGeom prst="straightConnector1">
            <a:avLst/>
          </a:prstGeom>
          <a:noFill/>
          <a:ln w="38100" cap="flat" cmpd="sng">
            <a:solidFill>
              <a:srgbClr val="C7D3E6"/>
            </a:solidFill>
            <a:prstDash val="solid"/>
            <a:round/>
            <a:headEnd type="none" w="sm" len="sm"/>
            <a:tailEnd type="triangle" w="med" len="med"/>
          </a:ln>
        </p:spPr>
      </p:cxnSp>
      <p:cxnSp>
        <p:nvCxnSpPr>
          <p:cNvPr id="36" name="Google Shape;243;p5">
            <a:extLst>
              <a:ext uri="{FF2B5EF4-FFF2-40B4-BE49-F238E27FC236}">
                <a16:creationId xmlns:a16="http://schemas.microsoft.com/office/drawing/2014/main" xmlns="" id="{D401AF4B-F912-A74E-8DAD-0AA6DAB91CB0}"/>
              </a:ext>
            </a:extLst>
          </p:cNvPr>
          <p:cNvCxnSpPr>
            <a:endCxn id="13" idx="6"/>
          </p:cNvCxnSpPr>
          <p:nvPr/>
        </p:nvCxnSpPr>
        <p:spPr>
          <a:xfrm flipH="1" flipV="1">
            <a:off x="3264786" y="3525720"/>
            <a:ext cx="1271554" cy="303823"/>
          </a:xfrm>
          <a:prstGeom prst="straightConnector1">
            <a:avLst/>
          </a:prstGeom>
          <a:noFill/>
          <a:ln w="38100" cap="flat" cmpd="sng">
            <a:solidFill>
              <a:srgbClr val="C7D3E6"/>
            </a:solidFill>
            <a:prstDash val="solid"/>
            <a:round/>
            <a:headEnd type="none" w="sm" len="sm"/>
            <a:tailEnd type="triangle" w="med" len="med"/>
          </a:ln>
        </p:spPr>
      </p:cxnSp>
      <p:cxnSp>
        <p:nvCxnSpPr>
          <p:cNvPr id="37" name="Google Shape;244;p5">
            <a:extLst>
              <a:ext uri="{FF2B5EF4-FFF2-40B4-BE49-F238E27FC236}">
                <a16:creationId xmlns:a16="http://schemas.microsoft.com/office/drawing/2014/main" xmlns="" id="{A0443113-FF15-BF48-9262-2F5647D5C99E}"/>
              </a:ext>
            </a:extLst>
          </p:cNvPr>
          <p:cNvCxnSpPr>
            <a:cxnSpLocks/>
          </p:cNvCxnSpPr>
          <p:nvPr/>
        </p:nvCxnSpPr>
        <p:spPr>
          <a:xfrm flipH="1">
            <a:off x="3401482" y="3850349"/>
            <a:ext cx="1134900" cy="708000"/>
          </a:xfrm>
          <a:prstGeom prst="straightConnector1">
            <a:avLst/>
          </a:prstGeom>
          <a:noFill/>
          <a:ln w="38100" cap="flat" cmpd="sng">
            <a:solidFill>
              <a:srgbClr val="C7D3E6"/>
            </a:solidFill>
            <a:prstDash val="solid"/>
            <a:round/>
            <a:headEnd type="none" w="sm" len="sm"/>
            <a:tailEnd type="triangle" w="med" len="med"/>
          </a:ln>
        </p:spPr>
      </p:cxnSp>
      <p:cxnSp>
        <p:nvCxnSpPr>
          <p:cNvPr id="38" name="Google Shape;245;p5">
            <a:extLst>
              <a:ext uri="{FF2B5EF4-FFF2-40B4-BE49-F238E27FC236}">
                <a16:creationId xmlns:a16="http://schemas.microsoft.com/office/drawing/2014/main" xmlns="" id="{7C0EFF1F-C5E5-1342-B39D-9C0CDEC1C55B}"/>
              </a:ext>
            </a:extLst>
          </p:cNvPr>
          <p:cNvCxnSpPr>
            <a:cxnSpLocks/>
          </p:cNvCxnSpPr>
          <p:nvPr/>
        </p:nvCxnSpPr>
        <p:spPr>
          <a:xfrm flipH="1">
            <a:off x="4057407" y="3871174"/>
            <a:ext cx="499800" cy="1353600"/>
          </a:xfrm>
          <a:prstGeom prst="straightConnector1">
            <a:avLst/>
          </a:prstGeom>
          <a:noFill/>
          <a:ln w="38100" cap="flat" cmpd="sng">
            <a:solidFill>
              <a:srgbClr val="C7D3E6"/>
            </a:solidFill>
            <a:prstDash val="solid"/>
            <a:round/>
            <a:headEnd type="none" w="sm" len="sm"/>
            <a:tailEnd type="triangle" w="med" len="med"/>
          </a:ln>
        </p:spPr>
      </p:cxnSp>
      <p:cxnSp>
        <p:nvCxnSpPr>
          <p:cNvPr id="39" name="Google Shape;246;p5">
            <a:extLst>
              <a:ext uri="{FF2B5EF4-FFF2-40B4-BE49-F238E27FC236}">
                <a16:creationId xmlns:a16="http://schemas.microsoft.com/office/drawing/2014/main" xmlns="" id="{0DB0A760-5410-0142-857E-F7C4C14860E0}"/>
              </a:ext>
            </a:extLst>
          </p:cNvPr>
          <p:cNvCxnSpPr>
            <a:cxnSpLocks/>
            <a:endCxn id="31" idx="0"/>
          </p:cNvCxnSpPr>
          <p:nvPr/>
        </p:nvCxnSpPr>
        <p:spPr>
          <a:xfrm>
            <a:off x="4588552" y="3860816"/>
            <a:ext cx="641623" cy="1268254"/>
          </a:xfrm>
          <a:prstGeom prst="straightConnector1">
            <a:avLst/>
          </a:prstGeom>
          <a:noFill/>
          <a:ln w="38100" cap="flat" cmpd="sng">
            <a:solidFill>
              <a:srgbClr val="C7D3E6"/>
            </a:solidFill>
            <a:prstDash val="solid"/>
            <a:round/>
            <a:headEnd type="none" w="sm" len="sm"/>
            <a:tailEnd type="triangle" w="med" len="med"/>
          </a:ln>
        </p:spPr>
      </p:cxnSp>
      <p:cxnSp>
        <p:nvCxnSpPr>
          <p:cNvPr id="40" name="Google Shape;247;p5">
            <a:extLst>
              <a:ext uri="{FF2B5EF4-FFF2-40B4-BE49-F238E27FC236}">
                <a16:creationId xmlns:a16="http://schemas.microsoft.com/office/drawing/2014/main" xmlns="" id="{5355AC96-F8BF-5847-B5BA-D988E2D6E335}"/>
              </a:ext>
            </a:extLst>
          </p:cNvPr>
          <p:cNvCxnSpPr>
            <a:endCxn id="22" idx="2"/>
          </p:cNvCxnSpPr>
          <p:nvPr/>
        </p:nvCxnSpPr>
        <p:spPr>
          <a:xfrm flipV="1">
            <a:off x="4567741" y="3525720"/>
            <a:ext cx="1315500" cy="314323"/>
          </a:xfrm>
          <a:prstGeom prst="straightConnector1">
            <a:avLst/>
          </a:prstGeom>
          <a:noFill/>
          <a:ln w="38100" cap="flat" cmpd="sng">
            <a:solidFill>
              <a:srgbClr val="C7D3E6"/>
            </a:solidFill>
            <a:prstDash val="solid"/>
            <a:round/>
            <a:headEnd type="none" w="sm" len="sm"/>
            <a:tailEnd type="triangle" w="med" len="med"/>
          </a:ln>
        </p:spPr>
      </p:cxnSp>
      <p:cxnSp>
        <p:nvCxnSpPr>
          <p:cNvPr id="41" name="Google Shape;248;p5">
            <a:extLst>
              <a:ext uri="{FF2B5EF4-FFF2-40B4-BE49-F238E27FC236}">
                <a16:creationId xmlns:a16="http://schemas.microsoft.com/office/drawing/2014/main" xmlns="" id="{CBEDDCD1-4549-9E4B-991B-D19A8BC089C8}"/>
              </a:ext>
            </a:extLst>
          </p:cNvPr>
          <p:cNvCxnSpPr>
            <a:cxnSpLocks/>
          </p:cNvCxnSpPr>
          <p:nvPr/>
        </p:nvCxnSpPr>
        <p:spPr>
          <a:xfrm>
            <a:off x="4546807" y="3850349"/>
            <a:ext cx="1145400" cy="759900"/>
          </a:xfrm>
          <a:prstGeom prst="straightConnector1">
            <a:avLst/>
          </a:prstGeom>
          <a:noFill/>
          <a:ln w="38100" cap="flat" cmpd="sng">
            <a:solidFill>
              <a:srgbClr val="C7D3E6"/>
            </a:solidFill>
            <a:prstDash val="solid"/>
            <a:round/>
            <a:headEnd type="none" w="sm" len="sm"/>
            <a:tailEnd type="triangle" w="med" len="med"/>
          </a:ln>
        </p:spPr>
      </p:cxnSp>
      <p:grpSp>
        <p:nvGrpSpPr>
          <p:cNvPr id="42" name="Google Shape;249;p5">
            <a:extLst>
              <a:ext uri="{FF2B5EF4-FFF2-40B4-BE49-F238E27FC236}">
                <a16:creationId xmlns:a16="http://schemas.microsoft.com/office/drawing/2014/main" xmlns="" id="{1FD087C1-7522-9A43-B53B-643FCABBA5C3}"/>
              </a:ext>
            </a:extLst>
          </p:cNvPr>
          <p:cNvGrpSpPr/>
          <p:nvPr/>
        </p:nvGrpSpPr>
        <p:grpSpPr>
          <a:xfrm>
            <a:off x="3558157" y="2753756"/>
            <a:ext cx="2085549" cy="2085549"/>
            <a:chOff x="3664038" y="1663782"/>
            <a:chExt cx="1815900" cy="1815900"/>
          </a:xfrm>
          <a:solidFill>
            <a:schemeClr val="tx1"/>
          </a:solidFill>
        </p:grpSpPr>
        <p:sp>
          <p:nvSpPr>
            <p:cNvPr id="43" name="Google Shape;250;p5">
              <a:extLst>
                <a:ext uri="{FF2B5EF4-FFF2-40B4-BE49-F238E27FC236}">
                  <a16:creationId xmlns:a16="http://schemas.microsoft.com/office/drawing/2014/main" xmlns="" id="{297B51B0-0F5E-3F44-8B3A-FE7364200746}"/>
                </a:ext>
              </a:extLst>
            </p:cNvPr>
            <p:cNvSpPr/>
            <p:nvPr/>
          </p:nvSpPr>
          <p:spPr>
            <a:xfrm>
              <a:off x="3664038" y="1663782"/>
              <a:ext cx="1815900" cy="1815900"/>
            </a:xfrm>
            <a:prstGeom prst="ellipse">
              <a:avLst/>
            </a:prstGeom>
            <a:grp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panose="020F0502020204030204" pitchFamily="34" charset="0"/>
                <a:ea typeface="Roboto Condensed"/>
                <a:cs typeface="Calibri" panose="020F0502020204030204" pitchFamily="34" charset="0"/>
                <a:sym typeface="Roboto Condensed"/>
              </a:endParaRPr>
            </a:p>
          </p:txBody>
        </p:sp>
        <p:sp>
          <p:nvSpPr>
            <p:cNvPr id="44" name="Google Shape;251;p5">
              <a:extLst>
                <a:ext uri="{FF2B5EF4-FFF2-40B4-BE49-F238E27FC236}">
                  <a16:creationId xmlns:a16="http://schemas.microsoft.com/office/drawing/2014/main" xmlns="" id="{0E41D980-7672-6F4F-A5A0-4037225CE7D4}"/>
                </a:ext>
              </a:extLst>
            </p:cNvPr>
            <p:cNvSpPr txBox="1"/>
            <p:nvPr/>
          </p:nvSpPr>
          <p:spPr>
            <a:xfrm>
              <a:off x="3899988" y="2158482"/>
              <a:ext cx="1344000" cy="826500"/>
            </a:xfrm>
            <a:prstGeom prst="rect">
              <a:avLst/>
            </a:prstGeom>
            <a:grp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1500" b="1" i="0" u="none" strike="noStrike" cap="none" dirty="0" err="1">
                  <a:solidFill>
                    <a:srgbClr val="FFFFFF"/>
                  </a:solidFill>
                  <a:latin typeface="Calibri" panose="020F0502020204030204" pitchFamily="34" charset="0"/>
                  <a:ea typeface="Roboto Condensed"/>
                  <a:cs typeface="Calibri" panose="020F0502020204030204" pitchFamily="34" charset="0"/>
                  <a:sym typeface="Roboto Condensed"/>
                </a:rPr>
                <a:t>Características</a:t>
              </a:r>
              <a:r>
                <a:rPr lang="en" sz="1500" b="1" i="0" u="none" strike="noStrike" cap="none" dirty="0">
                  <a:solidFill>
                    <a:srgbClr val="FFFFFF"/>
                  </a:solidFill>
                  <a:latin typeface="Calibri" panose="020F0502020204030204" pitchFamily="34" charset="0"/>
                  <a:ea typeface="Roboto Condensed"/>
                  <a:cs typeface="Calibri" panose="020F0502020204030204" pitchFamily="34" charset="0"/>
                  <a:sym typeface="Roboto Condensed"/>
                </a:rPr>
                <a:t> de un </a:t>
              </a:r>
              <a:r>
                <a:rPr lang="en" sz="1500" b="1" i="0" u="none" strike="noStrike" cap="none" dirty="0" err="1">
                  <a:solidFill>
                    <a:srgbClr val="FFFFFF"/>
                  </a:solidFill>
                  <a:latin typeface="Calibri" panose="020F0502020204030204" pitchFamily="34" charset="0"/>
                  <a:ea typeface="Roboto Condensed"/>
                  <a:cs typeface="Calibri" panose="020F0502020204030204" pitchFamily="34" charset="0"/>
                  <a:sym typeface="Roboto Condensed"/>
                </a:rPr>
                <a:t>buen</a:t>
              </a:r>
              <a:r>
                <a:rPr lang="en" sz="1500" b="1" i="0" u="none" strike="noStrike" cap="none" dirty="0">
                  <a:solidFill>
                    <a:srgbClr val="FFFFFF"/>
                  </a:solidFill>
                  <a:latin typeface="Calibri" panose="020F0502020204030204" pitchFamily="34" charset="0"/>
                  <a:ea typeface="Roboto Condensed"/>
                  <a:cs typeface="Calibri" panose="020F0502020204030204" pitchFamily="34" charset="0"/>
                  <a:sym typeface="Roboto Condensed"/>
                </a:rPr>
                <a:t> </a:t>
              </a:r>
              <a:r>
                <a:rPr lang="en" sz="1500" b="1" i="0" u="none" strike="noStrike" cap="none" dirty="0" err="1">
                  <a:solidFill>
                    <a:srgbClr val="FFFFFF"/>
                  </a:solidFill>
                  <a:latin typeface="Calibri" panose="020F0502020204030204" pitchFamily="34" charset="0"/>
                  <a:ea typeface="Roboto Condensed"/>
                  <a:cs typeface="Calibri" panose="020F0502020204030204" pitchFamily="34" charset="0"/>
                  <a:sym typeface="Roboto Condensed"/>
                </a:rPr>
                <a:t>Requisito</a:t>
              </a:r>
              <a:endParaRPr sz="1500" b="1" i="0" u="none" strike="noStrike" cap="none" dirty="0">
                <a:solidFill>
                  <a:srgbClr val="FFFFFF"/>
                </a:solidFill>
                <a:latin typeface="Calibri" panose="020F0502020204030204" pitchFamily="34" charset="0"/>
                <a:ea typeface="Roboto Condensed"/>
                <a:cs typeface="Calibri" panose="020F0502020204030204" pitchFamily="34" charset="0"/>
                <a:sym typeface="Roboto Condensed"/>
              </a:endParaRPr>
            </a:p>
          </p:txBody>
        </p:sp>
      </p:grpSp>
      <p:sp>
        <p:nvSpPr>
          <p:cNvPr id="45" name="Google Shape;252;p5">
            <a:extLst>
              <a:ext uri="{FF2B5EF4-FFF2-40B4-BE49-F238E27FC236}">
                <a16:creationId xmlns:a16="http://schemas.microsoft.com/office/drawing/2014/main" xmlns="" id="{A5924ACD-3855-C849-8DE3-5FF2A2E388E2}"/>
              </a:ext>
            </a:extLst>
          </p:cNvPr>
          <p:cNvSpPr txBox="1"/>
          <p:nvPr/>
        </p:nvSpPr>
        <p:spPr>
          <a:xfrm>
            <a:off x="451635" y="6356350"/>
            <a:ext cx="3315049" cy="31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i="0" u="none" strike="noStrike" cap="none" dirty="0">
                <a:solidFill>
                  <a:schemeClr val="bg2"/>
                </a:solidFill>
                <a:latin typeface="Calibri" panose="020F0502020204030204" pitchFamily="34" charset="0"/>
                <a:ea typeface="Roboto Condensed Light"/>
                <a:cs typeface="Calibri" panose="020F0502020204030204" pitchFamily="34" charset="0"/>
                <a:sym typeface="Roboto Condensed Light"/>
              </a:rPr>
              <a:t>Ref: Verónica Valdez Alvarado, </a:t>
            </a:r>
            <a:r>
              <a:rPr lang="en" sz="1200" i="0" u="none" strike="noStrike" cap="none" dirty="0" err="1">
                <a:solidFill>
                  <a:schemeClr val="bg2"/>
                </a:solidFill>
                <a:latin typeface="Calibri" panose="020F0502020204030204" pitchFamily="34" charset="0"/>
                <a:ea typeface="Roboto Condensed Light"/>
                <a:cs typeface="Calibri" panose="020F0502020204030204" pitchFamily="34" charset="0"/>
                <a:sym typeface="Roboto Condensed Light"/>
              </a:rPr>
              <a:t>Northware</a:t>
            </a:r>
            <a:r>
              <a:rPr lang="en" sz="1200" i="0" u="none" strike="noStrike" cap="none" dirty="0">
                <a:solidFill>
                  <a:schemeClr val="bg2"/>
                </a:solidFill>
                <a:latin typeface="Calibri" panose="020F0502020204030204" pitchFamily="34" charset="0"/>
                <a:ea typeface="Roboto Condensed Light"/>
                <a:cs typeface="Calibri" panose="020F0502020204030204" pitchFamily="34" charset="0"/>
                <a:sym typeface="Roboto Condensed Light"/>
              </a:rPr>
              <a:t> 2012</a:t>
            </a:r>
            <a:endParaRPr sz="1200" i="0" u="none" strike="noStrike" cap="none" dirty="0">
              <a:solidFill>
                <a:schemeClr val="bg2"/>
              </a:solidFill>
              <a:latin typeface="Calibri" panose="020F0502020204030204" pitchFamily="34" charset="0"/>
              <a:ea typeface="Roboto Condensed Light"/>
              <a:cs typeface="Calibri" panose="020F0502020204030204" pitchFamily="34" charset="0"/>
              <a:sym typeface="Roboto Condensed Light"/>
            </a:endParaRPr>
          </a:p>
        </p:txBody>
      </p:sp>
    </p:spTree>
    <p:extLst>
      <p:ext uri="{BB962C8B-B14F-4D97-AF65-F5344CB8AC3E}">
        <p14:creationId xmlns:p14="http://schemas.microsoft.com/office/powerpoint/2010/main" val="137094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B4F3530F-20D3-974B-9ED5-C8810B01D6D6}"/>
              </a:ext>
            </a:extLst>
          </p:cNvPr>
          <p:cNvSpPr>
            <a:spLocks noGrp="1"/>
          </p:cNvSpPr>
          <p:nvPr>
            <p:ph type="body" idx="1"/>
          </p:nvPr>
        </p:nvSpPr>
        <p:spPr>
          <a:xfrm>
            <a:off x="294150" y="1218600"/>
            <a:ext cx="8555700" cy="2773851"/>
          </a:xfrm>
        </p:spPr>
        <p:txBody>
          <a:bodyPr/>
          <a:lstStyle/>
          <a:p>
            <a:r>
              <a:rPr lang="es-ES_tradnl" dirty="0"/>
              <a:t>Dentro de la toma de requerimientos es importante identificar cual información entregada por los participantes del proyecto necesaria para la elaboración del mismo.  Para obtener este resultado, es importante analizar los requerimientos en conjunto, con todos los involucrados del proyecto.</a:t>
            </a:r>
          </a:p>
          <a:p>
            <a:r>
              <a:rPr lang="es-ES_tradnl" dirty="0"/>
              <a:t>En este proceso se deben determinar todas las variables que permitan realizar un sistema de información de calidad.</a:t>
            </a:r>
          </a:p>
        </p:txBody>
      </p:sp>
      <p:sp>
        <p:nvSpPr>
          <p:cNvPr id="3" name="Título 2">
            <a:extLst>
              <a:ext uri="{FF2B5EF4-FFF2-40B4-BE49-F238E27FC236}">
                <a16:creationId xmlns:a16="http://schemas.microsoft.com/office/drawing/2014/main" xmlns="" id="{469E3771-516C-BB48-AB58-B766D2AB5572}"/>
              </a:ext>
            </a:extLst>
          </p:cNvPr>
          <p:cNvSpPr>
            <a:spLocks noGrp="1"/>
          </p:cNvSpPr>
          <p:nvPr>
            <p:ph type="title"/>
          </p:nvPr>
        </p:nvSpPr>
        <p:spPr/>
        <p:txBody>
          <a:bodyPr/>
          <a:lstStyle/>
          <a:p>
            <a:r>
              <a:rPr lang="es-ES_tradnl" dirty="0"/>
              <a:t>ANÁLISIS DE REQUISITOS</a:t>
            </a:r>
          </a:p>
        </p:txBody>
      </p:sp>
      <p:sp>
        <p:nvSpPr>
          <p:cNvPr id="4" name="Rectángulo 3">
            <a:extLst>
              <a:ext uri="{FF2B5EF4-FFF2-40B4-BE49-F238E27FC236}">
                <a16:creationId xmlns:a16="http://schemas.microsoft.com/office/drawing/2014/main" xmlns="" id="{52F28616-5EF7-9241-AD2A-7461548745F8}"/>
              </a:ext>
            </a:extLst>
          </p:cNvPr>
          <p:cNvSpPr/>
          <p:nvPr/>
        </p:nvSpPr>
        <p:spPr>
          <a:xfrm>
            <a:off x="1307205" y="4009600"/>
            <a:ext cx="6529589" cy="523220"/>
          </a:xfrm>
          <a:prstGeom prst="rect">
            <a:avLst/>
          </a:prstGeom>
        </p:spPr>
        <p:txBody>
          <a:bodyPr wrap="square">
            <a:spAutoFit/>
          </a:bodyPr>
          <a:lstStyle/>
          <a:p>
            <a:pPr algn="ctr"/>
            <a:r>
              <a:rPr lang="es-MX" sz="2800" dirty="0">
                <a:solidFill>
                  <a:schemeClr val="bg1">
                    <a:lumMod val="50000"/>
                  </a:schemeClr>
                </a:solidFill>
                <a:latin typeface="Calibri" panose="020F0502020204030204" pitchFamily="34" charset="0"/>
                <a:cs typeface="Calibri" panose="020F0502020204030204" pitchFamily="34" charset="0"/>
                <a:hlinkClick r:id="rId2"/>
              </a:rPr>
              <a:t>VIDEO</a:t>
            </a:r>
            <a:r>
              <a:rPr lang="es-MX" sz="2800" dirty="0">
                <a:solidFill>
                  <a:schemeClr val="bg1">
                    <a:lumMod val="50000"/>
                  </a:schemeClr>
                </a:solidFill>
                <a:latin typeface="Calibri" panose="020F0502020204030204" pitchFamily="34" charset="0"/>
                <a:cs typeface="Calibri" panose="020F0502020204030204" pitchFamily="34" charset="0"/>
              </a:rPr>
              <a:t>: Análisis de Requerimientos</a:t>
            </a:r>
            <a:endParaRPr lang="es-CL" sz="2800" dirty="0">
              <a:solidFill>
                <a:schemeClr val="bg1">
                  <a:lumMod val="50000"/>
                </a:schemeClr>
              </a:solidFill>
              <a:latin typeface="Calibri" panose="020F0502020204030204" pitchFamily="34" charset="0"/>
              <a:cs typeface="Calibri" panose="020F0502020204030204" pitchFamily="34" charset="0"/>
            </a:endParaRPr>
          </a:p>
        </p:txBody>
      </p:sp>
      <p:pic>
        <p:nvPicPr>
          <p:cNvPr id="5" name="Picture 2" descr="Entrevista, Trabajo, Icono, Entrevista De Trabajo">
            <a:extLst>
              <a:ext uri="{FF2B5EF4-FFF2-40B4-BE49-F238E27FC236}">
                <a16:creationId xmlns:a16="http://schemas.microsoft.com/office/drawing/2014/main" xmlns="" id="{CF7661FF-62ED-0F4F-8501-F01F4476A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215" y="4446936"/>
            <a:ext cx="3221019" cy="242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683386"/>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1566</TotalTime>
  <Words>1278</Words>
  <Application>Microsoft Office PowerPoint</Application>
  <PresentationFormat>Presentación en pantalla (4:3)</PresentationFormat>
  <Paragraphs>134</Paragraphs>
  <Slides>23</Slides>
  <Notes>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23</vt:i4>
      </vt:variant>
    </vt:vector>
  </HeadingPairs>
  <TitlesOfParts>
    <vt:vector size="33" baseType="lpstr">
      <vt:lpstr>Arial</vt:lpstr>
      <vt:lpstr>Arial Unicode MS</vt:lpstr>
      <vt:lpstr>Roboto Mono</vt:lpstr>
      <vt:lpstr>Roboto</vt:lpstr>
      <vt:lpstr>Calibri</vt:lpstr>
      <vt:lpstr>Bebas Neue</vt:lpstr>
      <vt:lpstr>Roboto Condensed</vt:lpstr>
      <vt:lpstr>Franklin Gothic</vt:lpstr>
      <vt:lpstr>Roboto Condensed Light</vt:lpstr>
      <vt:lpstr>Tema de Office</vt:lpstr>
      <vt:lpstr>OBTENIENDO LOS REQUERIMIENTOS</vt:lpstr>
      <vt:lpstr>ACTORES DE UN PROYECTO</vt:lpstr>
      <vt:lpstr>ACTORES DE UN PROYECTO</vt:lpstr>
      <vt:lpstr>CLIENTE</vt:lpstr>
      <vt:lpstr>USUARIOS FINALES</vt:lpstr>
      <vt:lpstr>PROVEEDOR DEL SISTEMA</vt:lpstr>
      <vt:lpstr>QUÉ SON LOS REQUISITOS</vt:lpstr>
      <vt:lpstr>CARACTERÍSTICAS</vt:lpstr>
      <vt:lpstr>ANÁLISIS DE REQUISITOS</vt:lpstr>
      <vt:lpstr>GESTIÓN DE REQUISITOS</vt:lpstr>
      <vt:lpstr>TÉCNICAS DE LEVANTAMIENTO</vt:lpstr>
      <vt:lpstr>CON QUIÉN TRABAJAMOS</vt:lpstr>
      <vt:lpstr>ENTREVISTAS PRESENCIAL</vt:lpstr>
      <vt:lpstr>CUESTIONARIOS NO PRESENCIAL</vt:lpstr>
      <vt:lpstr>TIPOS DE PREGUNTAS: ABIERTAS</vt:lpstr>
      <vt:lpstr>TIPOS DE PREGUNTAS: CERRADAS</vt:lpstr>
      <vt:lpstr>OBSERVACIÓN</vt:lpstr>
      <vt:lpstr>LLUVIA DE IDEAS</vt:lpstr>
      <vt:lpstr>DESARROLLO DE PROTOTIPOS</vt:lpstr>
      <vt:lpstr>ACTA MINUTA KICK OFF</vt:lpstr>
      <vt:lpstr>INICIACIÓN O ARRANQUE</vt:lpstr>
      <vt:lpstr>INICIACIÓN O ARRANQUE</vt:lpstr>
      <vt:lpstr>APLICANDO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Manuela Jimenez A.</cp:lastModifiedBy>
  <cp:revision>43</cp:revision>
  <dcterms:modified xsi:type="dcterms:W3CDTF">2020-01-06T14:27:53Z</dcterms:modified>
</cp:coreProperties>
</file>